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9" r:id="rId24"/>
    <p:sldId id="28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0"/>
  </p:normalViewPr>
  <p:slideViewPr>
    <p:cSldViewPr snapToGrid="0">
      <p:cViewPr varScale="1">
        <p:scale>
          <a:sx n="120" d="100"/>
          <a:sy n="120" d="100"/>
        </p:scale>
        <p:origin x="25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GB"/>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10/10/24</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GB"/>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GB"/>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10/10/24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GB"/>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10/10/24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10/10/24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10/10/24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GB"/>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10/10/24</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10/10/24</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jp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D1DDF-06B1-6FF1-D256-DACE79F99032}"/>
              </a:ext>
            </a:extLst>
          </p:cNvPr>
          <p:cNvSpPr>
            <a:spLocks noGrp="1"/>
          </p:cNvSpPr>
          <p:nvPr>
            <p:ph type="ctrTitle"/>
          </p:nvPr>
        </p:nvSpPr>
        <p:spPr/>
        <p:txBody>
          <a:bodyPr/>
          <a:lstStyle/>
          <a:p>
            <a:pPr algn="ctr"/>
            <a:r>
              <a:rPr lang="en-US" dirty="0"/>
              <a:t>Data Analysis projects</a:t>
            </a:r>
          </a:p>
        </p:txBody>
      </p:sp>
      <p:sp>
        <p:nvSpPr>
          <p:cNvPr id="3" name="Subtitle 2">
            <a:extLst>
              <a:ext uri="{FF2B5EF4-FFF2-40B4-BE49-F238E27FC236}">
                <a16:creationId xmlns:a16="http://schemas.microsoft.com/office/drawing/2014/main" id="{18B33EC2-BEEE-C5BC-93A6-AD1A5E035769}"/>
              </a:ext>
            </a:extLst>
          </p:cNvPr>
          <p:cNvSpPr>
            <a:spLocks noGrp="1"/>
          </p:cNvSpPr>
          <p:nvPr>
            <p:ph type="subTitle" idx="1"/>
          </p:nvPr>
        </p:nvSpPr>
        <p:spPr/>
        <p:txBody>
          <a:bodyPr/>
          <a:lstStyle/>
          <a:p>
            <a:r>
              <a:rPr lang="en-US" dirty="0"/>
              <a:t>By: </a:t>
            </a:r>
            <a:r>
              <a:rPr lang="en-US" dirty="0">
                <a:solidFill>
                  <a:srgbClr val="0070C0"/>
                </a:solidFill>
              </a:rPr>
              <a:t>Hamilton </a:t>
            </a:r>
            <a:r>
              <a:rPr lang="en-US" dirty="0" err="1">
                <a:solidFill>
                  <a:srgbClr val="0070C0"/>
                </a:solidFill>
              </a:rPr>
              <a:t>conceicao</a:t>
            </a:r>
            <a:endParaRPr lang="en-US" dirty="0">
              <a:solidFill>
                <a:srgbClr val="0070C0"/>
              </a:solidFill>
            </a:endParaRPr>
          </a:p>
          <a:p>
            <a:r>
              <a:rPr lang="en-US" dirty="0" err="1"/>
              <a:t>Justit</a:t>
            </a:r>
            <a:r>
              <a:rPr lang="en-US" dirty="0"/>
              <a:t> bootcamp</a:t>
            </a:r>
          </a:p>
        </p:txBody>
      </p:sp>
    </p:spTree>
    <p:extLst>
      <p:ext uri="{BB962C8B-B14F-4D97-AF65-F5344CB8AC3E}">
        <p14:creationId xmlns:p14="http://schemas.microsoft.com/office/powerpoint/2010/main" val="644148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87BE-CC99-5413-78B4-C1F3F1D76316}"/>
              </a:ext>
            </a:extLst>
          </p:cNvPr>
          <p:cNvSpPr>
            <a:spLocks noGrp="1"/>
          </p:cNvSpPr>
          <p:nvPr>
            <p:ph type="title"/>
          </p:nvPr>
        </p:nvSpPr>
        <p:spPr>
          <a:xfrm>
            <a:off x="1494442" y="360891"/>
            <a:ext cx="9603275" cy="1049235"/>
          </a:xfrm>
        </p:spPr>
        <p:txBody>
          <a:bodyPr>
            <a:normAutofit/>
          </a:bodyPr>
          <a:lstStyle/>
          <a:p>
            <a:pPr marL="342900" lvl="0" indent="-342900" algn="ctr"/>
            <a:r>
              <a:rPr lang="en-GB" sz="1600" b="1" kern="100" dirty="0">
                <a:effectLst/>
                <a:latin typeface="Calibri" panose="020F0502020204030204" pitchFamily="34" charset="0"/>
                <a:ea typeface="Aptos" panose="020B0004020202020204" pitchFamily="34" charset="0"/>
                <a:cs typeface="Calibri" panose="020F0502020204030204" pitchFamily="34" charset="0"/>
              </a:rPr>
              <a:t>Create a chart displaying “Rank’, “Country”, “GDP”- per capita</a:t>
            </a:r>
            <a:br>
              <a:rPr lang="en-GB" sz="1500" kern="100" dirty="0">
                <a:effectLst/>
                <a:latin typeface="Calibri" panose="020F0502020204030204" pitchFamily="34" charset="0"/>
                <a:ea typeface="Aptos" panose="020B0004020202020204" pitchFamily="34" charset="0"/>
                <a:cs typeface="Calibri" panose="020F0502020204030204" pitchFamily="34" charset="0"/>
              </a:rPr>
            </a:br>
            <a:r>
              <a:rPr lang="en-GB" sz="1500" kern="100" dirty="0">
                <a:effectLst/>
                <a:latin typeface="Calibri" panose="020F0502020204030204" pitchFamily="34" charset="0"/>
                <a:ea typeface="Aptos" panose="020B0004020202020204" pitchFamily="34" charset="0"/>
                <a:cs typeface="Calibri" panose="020F0502020204030204" pitchFamily="34" charset="0"/>
              </a:rPr>
              <a:t>Select Columns A, B and C, go to “insert tab, charts group, click on the Bar chart icon.</a:t>
            </a:r>
            <a:br>
              <a:rPr lang="en-GB" sz="1500" kern="100" dirty="0">
                <a:effectLst/>
                <a:latin typeface="Calibri" panose="020F0502020204030204" pitchFamily="34" charset="0"/>
                <a:ea typeface="Aptos" panose="020B0004020202020204" pitchFamily="34" charset="0"/>
                <a:cs typeface="Calibri" panose="020F0502020204030204" pitchFamily="34" charset="0"/>
              </a:rPr>
            </a:br>
            <a:r>
              <a:rPr lang="en-GB" sz="1500" kern="100" dirty="0">
                <a:effectLst/>
                <a:latin typeface="Calibri" panose="020F0502020204030204" pitchFamily="34" charset="0"/>
                <a:ea typeface="Aptos" panose="020B0004020202020204" pitchFamily="34" charset="0"/>
                <a:cs typeface="Calibri" panose="020F0502020204030204" pitchFamily="34" charset="0"/>
              </a:rPr>
              <a:t>Choose Bar chart – Clustered Bar, form the dropdown menu</a:t>
            </a:r>
            <a:br>
              <a:rPr lang="en-GB" sz="1500" kern="100" dirty="0">
                <a:effectLst/>
                <a:latin typeface="Calibri" panose="020F0502020204030204" pitchFamily="34" charset="0"/>
                <a:ea typeface="Aptos" panose="020B0004020202020204" pitchFamily="34" charset="0"/>
                <a:cs typeface="Calibri" panose="020F0502020204030204" pitchFamily="34" charset="0"/>
              </a:rPr>
            </a:br>
            <a:endParaRPr lang="en-US" sz="1500" dirty="0">
              <a:latin typeface="Calibri" panose="020F0502020204030204" pitchFamily="34" charset="0"/>
              <a:cs typeface="Calibri" panose="020F0502020204030204" pitchFamily="34" charset="0"/>
            </a:endParaRPr>
          </a:p>
        </p:txBody>
      </p:sp>
      <p:pic>
        <p:nvPicPr>
          <p:cNvPr id="5" name="Picture 4" descr="A screenshot of a bar graph&#10;&#10;Description automatically generated">
            <a:extLst>
              <a:ext uri="{FF2B5EF4-FFF2-40B4-BE49-F238E27FC236}">
                <a16:creationId xmlns:a16="http://schemas.microsoft.com/office/drawing/2014/main" id="{3F854676-5DF3-53FA-6960-81C70F5BDF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9669" y="3799095"/>
            <a:ext cx="3587114" cy="1830180"/>
          </a:xfrm>
          <a:prstGeom prst="rect">
            <a:avLst/>
          </a:prstGeom>
        </p:spPr>
      </p:pic>
      <p:pic>
        <p:nvPicPr>
          <p:cNvPr id="4" name="Content Placeholder 3" descr="A screenshot of a computer&#10;&#10;Description automatically generated">
            <a:extLst>
              <a:ext uri="{FF2B5EF4-FFF2-40B4-BE49-F238E27FC236}">
                <a16:creationId xmlns:a16="http://schemas.microsoft.com/office/drawing/2014/main" id="{EF3263FA-8C82-4184-C246-89A715282B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7030" y="1410126"/>
            <a:ext cx="4772391" cy="811245"/>
          </a:xfrm>
          <a:prstGeom prst="rect">
            <a:avLst/>
          </a:prstGeom>
        </p:spPr>
      </p:pic>
      <p:pic>
        <p:nvPicPr>
          <p:cNvPr id="6" name="Content Placeholder 5" descr="A graph of a number of countries/regions&#10;&#10;Description automatically generated">
            <a:extLst>
              <a:ext uri="{FF2B5EF4-FFF2-40B4-BE49-F238E27FC236}">
                <a16:creationId xmlns:a16="http://schemas.microsoft.com/office/drawing/2014/main" id="{B374255B-4125-1E1E-1E96-4E9F15D9689E}"/>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85788" y="1410126"/>
            <a:ext cx="5872162" cy="4219149"/>
          </a:xfrm>
          <a:prstGeom prst="rect">
            <a:avLst/>
          </a:prstGeom>
        </p:spPr>
      </p:pic>
    </p:spTree>
    <p:extLst>
      <p:ext uri="{BB962C8B-B14F-4D97-AF65-F5344CB8AC3E}">
        <p14:creationId xmlns:p14="http://schemas.microsoft.com/office/powerpoint/2010/main" val="63079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65007-9A71-8198-AD0F-061FB7D2E558}"/>
              </a:ext>
            </a:extLst>
          </p:cNvPr>
          <p:cNvSpPr>
            <a:spLocks noGrp="1"/>
          </p:cNvSpPr>
          <p:nvPr>
            <p:ph type="title"/>
          </p:nvPr>
        </p:nvSpPr>
        <p:spPr>
          <a:xfrm>
            <a:off x="1451578" y="223751"/>
            <a:ext cx="9603275" cy="1562187"/>
          </a:xfrm>
        </p:spPr>
        <p:txBody>
          <a:bodyPr>
            <a:normAutofit/>
          </a:bodyPr>
          <a:lstStyle/>
          <a:p>
            <a:pPr marL="342900" lvl="0" indent="-342900" algn="ctr"/>
            <a:r>
              <a:rPr lang="en-GB" sz="1800" b="1" kern="100" dirty="0">
                <a:effectLst/>
                <a:latin typeface="Calibri" panose="020F0502020204030204" pitchFamily="34" charset="0"/>
                <a:ea typeface="Aptos" panose="020B0004020202020204" pitchFamily="34" charset="0"/>
                <a:cs typeface="Calibri" panose="020F0502020204030204" pitchFamily="34" charset="0"/>
              </a:rPr>
              <a:t>Creative Skills to edit the chart, add X and Y axis to make it visually pleasing </a:t>
            </a:r>
            <a:br>
              <a:rPr lang="en-GB" sz="1800" kern="100" dirty="0">
                <a:effectLst/>
                <a:latin typeface="Calibri" panose="020F0502020204030204" pitchFamily="34" charset="0"/>
                <a:ea typeface="Aptos" panose="020B0004020202020204" pitchFamily="34" charset="0"/>
                <a:cs typeface="Calibri" panose="020F0502020204030204" pitchFamily="34" charset="0"/>
              </a:rPr>
            </a:br>
            <a:r>
              <a:rPr lang="en-GB" sz="1800" b="1" kern="100" dirty="0">
                <a:effectLst/>
                <a:latin typeface="Calibri" panose="020F0502020204030204" pitchFamily="34" charset="0"/>
                <a:ea typeface="Aptos" panose="020B0004020202020204" pitchFamily="34" charset="0"/>
                <a:cs typeface="Calibri" panose="020F0502020204030204" pitchFamily="34" charset="0"/>
              </a:rPr>
              <a:t> </a:t>
            </a:r>
            <a:r>
              <a:rPr lang="en-GB" sz="1400" kern="100" dirty="0">
                <a:effectLst/>
                <a:latin typeface="Calibri" panose="020F0502020204030204" pitchFamily="34" charset="0"/>
                <a:ea typeface="Aptos" panose="020B0004020202020204" pitchFamily="34" charset="0"/>
                <a:cs typeface="Calibri" panose="020F0502020204030204" pitchFamily="34" charset="0"/>
              </a:rPr>
              <a:t>The title goes at the top of the chart, to clearly convey what the data represents</a:t>
            </a:r>
            <a:br>
              <a:rPr lang="en-GB" sz="1600" kern="100" dirty="0">
                <a:effectLst/>
                <a:latin typeface="Calibri" panose="020F0502020204030204" pitchFamily="34" charset="0"/>
                <a:ea typeface="Aptos" panose="020B000402020202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D9A35DB5-105A-4B0A-71C6-03B294E4A9F5}"/>
              </a:ext>
            </a:extLst>
          </p:cNvPr>
          <p:cNvSpPr>
            <a:spLocks noGrp="1"/>
          </p:cNvSpPr>
          <p:nvPr>
            <p:ph idx="1"/>
          </p:nvPr>
        </p:nvSpPr>
        <p:spPr>
          <a:xfrm>
            <a:off x="1451579" y="1555380"/>
            <a:ext cx="9603275" cy="3910965"/>
          </a:xfrm>
        </p:spPr>
        <p:txBody>
          <a:bodyPr/>
          <a:lstStyle/>
          <a:p>
            <a:r>
              <a:rPr lang="en-GB" sz="1400" kern="100" dirty="0">
                <a:latin typeface="Calibri" panose="020F0502020204030204" pitchFamily="34" charset="0"/>
                <a:ea typeface="Aptos" panose="020B0004020202020204" pitchFamily="34" charset="0"/>
                <a:cs typeface="Calibri" panose="020F0502020204030204" pitchFamily="34" charset="0"/>
              </a:rPr>
              <a:t>M</a:t>
            </a:r>
            <a:r>
              <a:rPr lang="en-GB" sz="1400" kern="100" dirty="0">
                <a:effectLst/>
                <a:latin typeface="Calibri" panose="020F0502020204030204" pitchFamily="34" charset="0"/>
                <a:ea typeface="Aptos" panose="020B0004020202020204" pitchFamily="34" charset="0"/>
                <a:cs typeface="Calibri" panose="020F0502020204030204" pitchFamily="34" charset="0"/>
              </a:rPr>
              <a:t>aking the chart visibly pleasing, I will go to chart design and choose one that is appealing and easy to read </a:t>
            </a:r>
          </a:p>
          <a:p>
            <a:endParaRPr lang="en-US" dirty="0"/>
          </a:p>
        </p:txBody>
      </p:sp>
      <p:pic>
        <p:nvPicPr>
          <p:cNvPr id="5" name="Picture 4" descr="A close up of a logo&#10;&#10;Description automatically generated">
            <a:extLst>
              <a:ext uri="{FF2B5EF4-FFF2-40B4-BE49-F238E27FC236}">
                <a16:creationId xmlns:a16="http://schemas.microsoft.com/office/drawing/2014/main" id="{17A4810B-77F9-4C4F-0F96-1DE1811F5E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0293" y="756655"/>
            <a:ext cx="4762500" cy="635000"/>
          </a:xfrm>
          <a:prstGeom prst="rect">
            <a:avLst/>
          </a:prstGeom>
        </p:spPr>
      </p:pic>
      <p:pic>
        <p:nvPicPr>
          <p:cNvPr id="6" name="Picture 5" descr="A graph with numbers and a bar chart&#10;&#10;Description automatically generated">
            <a:extLst>
              <a:ext uri="{FF2B5EF4-FFF2-40B4-BE49-F238E27FC236}">
                <a16:creationId xmlns:a16="http://schemas.microsoft.com/office/drawing/2014/main" id="{14340BAC-EB59-9D08-BF4A-1CA5C8FCC9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511" y="1924559"/>
            <a:ext cx="7466978" cy="3910965"/>
          </a:xfrm>
          <a:prstGeom prst="rect">
            <a:avLst/>
          </a:prstGeom>
        </p:spPr>
      </p:pic>
    </p:spTree>
    <p:extLst>
      <p:ext uri="{BB962C8B-B14F-4D97-AF65-F5344CB8AC3E}">
        <p14:creationId xmlns:p14="http://schemas.microsoft.com/office/powerpoint/2010/main" val="712794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02DA677-C58A-4FCE-A9A0-E66A42EBD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2" name="Picture 11">
            <a:extLst>
              <a:ext uri="{FF2B5EF4-FFF2-40B4-BE49-F238E27FC236}">
                <a16:creationId xmlns:a16="http://schemas.microsoft.com/office/drawing/2014/main" id="{9D85B319-9C30-4D92-B664-CA444ECD79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D7573C1E-3785-43C9-A262-1DA9DF97F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48C4394-BE4E-4302-AF74-4781C6C66E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CF21B67B-C6ED-4370-B2DF-DF07B4784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363871A-6115-471A-B136-64CCA9ECC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A0754D23-182D-841E-B9B3-5342CE81F99C}"/>
              </a:ext>
            </a:extLst>
          </p:cNvPr>
          <p:cNvSpPr>
            <a:spLocks noGrp="1"/>
          </p:cNvSpPr>
          <p:nvPr>
            <p:ph type="title"/>
          </p:nvPr>
        </p:nvSpPr>
        <p:spPr>
          <a:xfrm>
            <a:off x="5195002" y="802298"/>
            <a:ext cx="5541503" cy="2541431"/>
          </a:xfrm>
        </p:spPr>
        <p:txBody>
          <a:bodyPr vert="horz" lIns="91440" tIns="45720" rIns="91440" bIns="0" rtlCol="0" anchor="b">
            <a:normAutofit/>
          </a:bodyPr>
          <a:lstStyle/>
          <a:p>
            <a:pPr algn="ctr"/>
            <a:r>
              <a:rPr lang="en-US" sz="1600" b="1" dirty="0">
                <a:latin typeface="Calibri" panose="020F0502020204030204" pitchFamily="34" charset="0"/>
                <a:cs typeface="Calibri" panose="020F0502020204030204" pitchFamily="34" charset="0"/>
              </a:rPr>
              <a:t>Create a sort for the Top 20 countries highest ranking countries </a:t>
            </a:r>
            <a:br>
              <a:rPr lang="en-US" sz="1600" dirty="0">
                <a:latin typeface="Calibri" panose="020F0502020204030204" pitchFamily="34" charset="0"/>
                <a:cs typeface="Calibri" panose="020F0502020204030204" pitchFamily="34" charset="0"/>
              </a:rPr>
            </a:br>
            <a:br>
              <a:rPr lang="en-US" sz="2200" dirty="0"/>
            </a:br>
            <a:r>
              <a:rPr lang="en-US" sz="1200" dirty="0">
                <a:latin typeface="Calibri" panose="020F0502020204030204" pitchFamily="34" charset="0"/>
                <a:cs typeface="Calibri" panose="020F0502020204030204" pitchFamily="34" charset="0"/>
              </a:rPr>
              <a:t>Click on the filter icon next to the Rank header, from the dropdown box, select sort by “Ascending”</a:t>
            </a:r>
            <a:br>
              <a:rPr lang="en-US" sz="1200" dirty="0">
                <a:latin typeface="Calibri" panose="020F0502020204030204" pitchFamily="34" charset="0"/>
                <a:cs typeface="Calibri" panose="020F0502020204030204" pitchFamily="34" charset="0"/>
              </a:rPr>
            </a:br>
            <a:endParaRPr lang="en-US" sz="2200" dirty="0">
              <a:latin typeface="Calibri" panose="020F0502020204030204" pitchFamily="34" charset="0"/>
              <a:cs typeface="Calibri" panose="020F0502020204030204" pitchFamily="34" charset="0"/>
            </a:endParaRPr>
          </a:p>
        </p:txBody>
      </p:sp>
      <p:grpSp>
        <p:nvGrpSpPr>
          <p:cNvPr id="22" name="Group 21">
            <a:extLst>
              <a:ext uri="{FF2B5EF4-FFF2-40B4-BE49-F238E27FC236}">
                <a16:creationId xmlns:a16="http://schemas.microsoft.com/office/drawing/2014/main" id="{257D47FE-D6FA-4064-85D5-622942CAD0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4069" y="477560"/>
            <a:ext cx="4072187" cy="1985550"/>
            <a:chOff x="7630846" y="3690297"/>
            <a:chExt cx="4072187" cy="1998209"/>
          </a:xfrm>
        </p:grpSpPr>
        <p:sp>
          <p:nvSpPr>
            <p:cNvPr id="23" name="Rectangle 22">
              <a:extLst>
                <a:ext uri="{FF2B5EF4-FFF2-40B4-BE49-F238E27FC236}">
                  <a16:creationId xmlns:a16="http://schemas.microsoft.com/office/drawing/2014/main" id="{6C14745B-97D5-4EBE-AF13-C5E9F35214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30846" y="3690297"/>
              <a:ext cx="4072187" cy="1998209"/>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78322FD-C0EC-4054-AB4B-882D5011CC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9809" y="3851281"/>
              <a:ext cx="3769485" cy="1675404"/>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6" name="Straight Connector 25">
            <a:extLst>
              <a:ext uri="{FF2B5EF4-FFF2-40B4-BE49-F238E27FC236}">
                <a16:creationId xmlns:a16="http://schemas.microsoft.com/office/drawing/2014/main" id="{F6EFB8F7-3CB6-4F3E-9740-C432EEFD1C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93459" y="3526496"/>
            <a:ext cx="553611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4" name="Content Placeholder 3" descr="A screenshot of a computer&#10;&#10;Description automatically generated">
            <a:extLst>
              <a:ext uri="{FF2B5EF4-FFF2-40B4-BE49-F238E27FC236}">
                <a16:creationId xmlns:a16="http://schemas.microsoft.com/office/drawing/2014/main" id="{C33A302C-DF73-B718-F64D-07B0DB819A14}"/>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r="2" b="27673"/>
          <a:stretch/>
        </p:blipFill>
        <p:spPr>
          <a:xfrm>
            <a:off x="1115261" y="962478"/>
            <a:ext cx="3115526" cy="1014041"/>
          </a:xfrm>
          <a:prstGeom prst="rect">
            <a:avLst/>
          </a:prstGeom>
        </p:spPr>
      </p:pic>
      <p:grpSp>
        <p:nvGrpSpPr>
          <p:cNvPr id="28" name="Group 27">
            <a:extLst>
              <a:ext uri="{FF2B5EF4-FFF2-40B4-BE49-F238E27FC236}">
                <a16:creationId xmlns:a16="http://schemas.microsoft.com/office/drawing/2014/main" id="{BD5DC89E-029E-4B97-92CD-7FEA579BEB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4069" y="2621808"/>
            <a:ext cx="4072187" cy="3014271"/>
            <a:chOff x="7630846" y="2656646"/>
            <a:chExt cx="4072187" cy="3118070"/>
          </a:xfrm>
        </p:grpSpPr>
        <p:sp>
          <p:nvSpPr>
            <p:cNvPr id="29" name="Rectangle 28">
              <a:extLst>
                <a:ext uri="{FF2B5EF4-FFF2-40B4-BE49-F238E27FC236}">
                  <a16:creationId xmlns:a16="http://schemas.microsoft.com/office/drawing/2014/main" id="{E8C8B57A-FB04-4DFD-8EC4-00D6B87D7E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30846" y="2656646"/>
              <a:ext cx="4072187" cy="3118070"/>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6694F1D-5F60-4953-BDE2-37E58C7B8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9809" y="2816126"/>
              <a:ext cx="3769485" cy="278682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Picture 4" descr="A screenshot of a computer&#10;&#10;Description automatically generated">
            <a:extLst>
              <a:ext uri="{FF2B5EF4-FFF2-40B4-BE49-F238E27FC236}">
                <a16:creationId xmlns:a16="http://schemas.microsoft.com/office/drawing/2014/main" id="{EA23BEC7-B266-53ED-A50E-FB6C24F5BC04}"/>
              </a:ext>
            </a:extLst>
          </p:cNvPr>
          <p:cNvPicPr>
            <a:picLocks noChangeAspect="1"/>
          </p:cNvPicPr>
          <p:nvPr/>
        </p:nvPicPr>
        <p:blipFill>
          <a:blip r:embed="rId4">
            <a:extLst>
              <a:ext uri="{28A0092B-C50C-407E-A947-70E740481C1C}">
                <a14:useLocalDpi xmlns:a14="http://schemas.microsoft.com/office/drawing/2010/main" val="0"/>
              </a:ext>
            </a:extLst>
          </a:blip>
          <a:srcRect t="3689" r="-3" b="-3"/>
          <a:stretch/>
        </p:blipFill>
        <p:spPr>
          <a:xfrm>
            <a:off x="1108583" y="3107444"/>
            <a:ext cx="3127688" cy="2040851"/>
          </a:xfrm>
          <a:prstGeom prst="rect">
            <a:avLst/>
          </a:prstGeom>
        </p:spPr>
      </p:pic>
      <p:pic>
        <p:nvPicPr>
          <p:cNvPr id="32" name="Picture 31">
            <a:extLst>
              <a:ext uri="{FF2B5EF4-FFF2-40B4-BE49-F238E27FC236}">
                <a16:creationId xmlns:a16="http://schemas.microsoft.com/office/drawing/2014/main" id="{F73F3E1D-BEAB-4D12-A203-F83024DF066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4" name="Straight Connector 33">
            <a:extLst>
              <a:ext uri="{FF2B5EF4-FFF2-40B4-BE49-F238E27FC236}">
                <a16:creationId xmlns:a16="http://schemas.microsoft.com/office/drawing/2014/main" id="{6A7CD4E0-A885-4ECE-9934-D68BADC2C0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64621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200D0-BE03-5A68-39BD-C4CF81E94049}"/>
              </a:ext>
            </a:extLst>
          </p:cNvPr>
          <p:cNvSpPr>
            <a:spLocks noGrp="1"/>
          </p:cNvSpPr>
          <p:nvPr>
            <p:ph type="title"/>
          </p:nvPr>
        </p:nvSpPr>
        <p:spPr>
          <a:xfrm>
            <a:off x="1451579" y="275882"/>
            <a:ext cx="9603275" cy="1049235"/>
          </a:xfrm>
        </p:spPr>
        <p:txBody>
          <a:bodyPr>
            <a:normAutofit/>
          </a:bodyPr>
          <a:lstStyle/>
          <a:p>
            <a:pPr algn="ctr"/>
            <a:r>
              <a:rPr lang="en-GB" sz="1600" b="1" kern="100" dirty="0">
                <a:effectLst/>
                <a:latin typeface="Calibri" panose="020F0502020204030204" pitchFamily="34" charset="0"/>
                <a:ea typeface="Aptos" panose="020B0004020202020204" pitchFamily="34" charset="0"/>
                <a:cs typeface="Calibri" panose="020F0502020204030204" pitchFamily="34" charset="0"/>
              </a:rPr>
              <a:t>Create new bar chart to display top 20 countries, then move the chart to be underneath the table</a:t>
            </a:r>
            <a:br>
              <a:rPr lang="en-GB" sz="1600" kern="100" dirty="0">
                <a:effectLst/>
                <a:latin typeface="Calibri" panose="020F0502020204030204" pitchFamily="34" charset="0"/>
                <a:ea typeface="Aptos" panose="020B0004020202020204" pitchFamily="34" charset="0"/>
                <a:cs typeface="Calibri" panose="020F0502020204030204" pitchFamily="34" charset="0"/>
              </a:rPr>
            </a:br>
            <a:endParaRPr lang="en-US" sz="2800" dirty="0">
              <a:latin typeface="Calibri" panose="020F0502020204030204" pitchFamily="34" charset="0"/>
              <a:cs typeface="Calibri" panose="020F0502020204030204" pitchFamily="34" charset="0"/>
            </a:endParaRPr>
          </a:p>
        </p:txBody>
      </p:sp>
      <p:pic>
        <p:nvPicPr>
          <p:cNvPr id="4" name="Content Placeholder 3" descr="A screenshot of a spreadsheet&#10;&#10;Description automatically generated">
            <a:extLst>
              <a:ext uri="{FF2B5EF4-FFF2-40B4-BE49-F238E27FC236}">
                <a16:creationId xmlns:a16="http://schemas.microsoft.com/office/drawing/2014/main" id="{7691D62C-439E-560A-3236-F48E4BE3446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2115" y="1325117"/>
            <a:ext cx="5450011" cy="4086226"/>
          </a:xfrm>
          <a:prstGeom prst="rect">
            <a:avLst/>
          </a:prstGeom>
        </p:spPr>
      </p:pic>
      <p:pic>
        <p:nvPicPr>
          <p:cNvPr id="5" name="Picture 4" descr="A screenshot of a spreadsheet&#10;&#10;Description automatically generated">
            <a:extLst>
              <a:ext uri="{FF2B5EF4-FFF2-40B4-BE49-F238E27FC236}">
                <a16:creationId xmlns:a16="http://schemas.microsoft.com/office/drawing/2014/main" id="{626EF2BD-8CFF-0CDA-7813-7EE4D07670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0" y="928688"/>
            <a:ext cx="6183435" cy="4957762"/>
          </a:xfrm>
          <a:prstGeom prst="rect">
            <a:avLst/>
          </a:prstGeom>
        </p:spPr>
      </p:pic>
    </p:spTree>
    <p:extLst>
      <p:ext uri="{BB962C8B-B14F-4D97-AF65-F5344CB8AC3E}">
        <p14:creationId xmlns:p14="http://schemas.microsoft.com/office/powerpoint/2010/main" val="910939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CD9D6-ACF6-4890-D630-4C1EAC293F47}"/>
              </a:ext>
            </a:extLst>
          </p:cNvPr>
          <p:cNvSpPr>
            <a:spLocks noGrp="1"/>
          </p:cNvSpPr>
          <p:nvPr>
            <p:ph type="title"/>
          </p:nvPr>
        </p:nvSpPr>
        <p:spPr>
          <a:xfrm>
            <a:off x="1451579" y="804519"/>
            <a:ext cx="9603275" cy="1049235"/>
          </a:xfrm>
        </p:spPr>
        <p:txBody>
          <a:bodyPr>
            <a:normAutofit/>
          </a:bodyPr>
          <a:lstStyle/>
          <a:p>
            <a:pPr marL="342900" lvl="0" indent="-342900" algn="ctr">
              <a:spcAft>
                <a:spcPts val="800"/>
              </a:spcAft>
              <a:tabLst>
                <a:tab pos="4635500" algn="l"/>
              </a:tabLst>
            </a:pPr>
            <a:r>
              <a:rPr lang="en-GB" sz="1500" b="1" kern="100" dirty="0">
                <a:effectLst/>
                <a:latin typeface="Calibri" panose="020F0502020204030204" pitchFamily="34" charset="0"/>
                <a:ea typeface="Aptos" panose="020B0004020202020204" pitchFamily="34" charset="0"/>
                <a:cs typeface="Times New Roman" panose="02020603050405020304" pitchFamily="18" charset="0"/>
              </a:rPr>
              <a:t>Colour the background by finding the add fill colour icon</a:t>
            </a:r>
            <a:br>
              <a:rPr lang="en-GB" sz="1500" kern="100" dirty="0">
                <a:effectLst/>
                <a:latin typeface="Aptos" panose="020B0004020202020204" pitchFamily="34" charset="0"/>
                <a:ea typeface="Aptos" panose="020B0004020202020204" pitchFamily="34" charset="0"/>
                <a:cs typeface="Times New Roman" panose="02020603050405020304" pitchFamily="18" charset="0"/>
              </a:rPr>
            </a:br>
            <a:r>
              <a:rPr lang="en-GB" sz="1400" kern="100" dirty="0">
                <a:effectLst/>
                <a:latin typeface="Calibri" panose="020F0502020204030204" pitchFamily="34" charset="0"/>
                <a:ea typeface="Aptos" panose="020B0004020202020204" pitchFamily="34" charset="0"/>
                <a:cs typeface="Calibri" panose="020F0502020204030204" pitchFamily="34" charset="0"/>
              </a:rPr>
              <a:t>Highlight the back of the chart, by selecting and drag down to the limit around the chart area, then from the “Home” tab, click on “fill colour” to choose the one of your choice</a:t>
            </a:r>
            <a:br>
              <a:rPr lang="en-GB" sz="1400" kern="100" dirty="0">
                <a:effectLst/>
                <a:latin typeface="Calibri" panose="020F0502020204030204" pitchFamily="34" charset="0"/>
                <a:ea typeface="Aptos" panose="020B0004020202020204" pitchFamily="34" charset="0"/>
                <a:cs typeface="Calibri" panose="020F0502020204030204" pitchFamily="34" charset="0"/>
              </a:rPr>
            </a:br>
            <a:endParaRPr lang="en-US" sz="1500" dirty="0">
              <a:latin typeface="Calibri" panose="020F0502020204030204" pitchFamily="34" charset="0"/>
              <a:cs typeface="Calibri" panose="020F0502020204030204" pitchFamily="34" charset="0"/>
            </a:endParaRPr>
          </a:p>
        </p:txBody>
      </p:sp>
      <p:grpSp>
        <p:nvGrpSpPr>
          <p:cNvPr id="13" name="Group 12">
            <a:extLst>
              <a:ext uri="{FF2B5EF4-FFF2-40B4-BE49-F238E27FC236}">
                <a16:creationId xmlns:a16="http://schemas.microsoft.com/office/drawing/2014/main" id="{55D45EEB-2CDE-489C-BCE8-96B09B7C15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29260" y="2012810"/>
            <a:ext cx="3108945" cy="3453535"/>
            <a:chOff x="7807230" y="2012810"/>
            <a:chExt cx="3251252" cy="3459865"/>
          </a:xfrm>
        </p:grpSpPr>
        <p:sp>
          <p:nvSpPr>
            <p:cNvPr id="14" name="Rectangle 13">
              <a:extLst>
                <a:ext uri="{FF2B5EF4-FFF2-40B4-BE49-F238E27FC236}">
                  <a16:creationId xmlns:a16="http://schemas.microsoft.com/office/drawing/2014/main" id="{62E42FD2-0E15-4D36-B566-457A3BB77A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E5AD5AE-9F81-4AF8-9D81-86C57962E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solidFill>
              <a:schemeClr val="bg1"/>
            </a:soli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 name="Picture 5" descr="A screenshot of a computer&#10;&#10;Description automatically generated">
            <a:extLst>
              <a:ext uri="{FF2B5EF4-FFF2-40B4-BE49-F238E27FC236}">
                <a16:creationId xmlns:a16="http://schemas.microsoft.com/office/drawing/2014/main" id="{81E137E9-04DB-DAE6-5CBD-1C0928BA6C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2291" y="2174243"/>
            <a:ext cx="997814" cy="1489276"/>
          </a:xfrm>
          <a:prstGeom prst="rect">
            <a:avLst/>
          </a:prstGeom>
        </p:spPr>
      </p:pic>
      <p:pic>
        <p:nvPicPr>
          <p:cNvPr id="5" name="Content Placeholder 4" descr="A screenshot of a graph&#10;&#10;Description automatically generated">
            <a:extLst>
              <a:ext uri="{FF2B5EF4-FFF2-40B4-BE49-F238E27FC236}">
                <a16:creationId xmlns:a16="http://schemas.microsoft.com/office/drawing/2014/main" id="{FE08CE51-4BF1-2BF4-BDD9-E120613E52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6978" y="3817135"/>
            <a:ext cx="2068439" cy="1489276"/>
          </a:xfrm>
          <a:prstGeom prst="rect">
            <a:avLst/>
          </a:prstGeom>
        </p:spPr>
      </p:pic>
      <p:pic>
        <p:nvPicPr>
          <p:cNvPr id="7" name="Content Placeholder 6" descr="A screenshot of a graph&#10;&#10;Description automatically generated">
            <a:extLst>
              <a:ext uri="{FF2B5EF4-FFF2-40B4-BE49-F238E27FC236}">
                <a16:creationId xmlns:a16="http://schemas.microsoft.com/office/drawing/2014/main" id="{F8A79CFE-51D7-FFD8-90B1-D000FE838AF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451579" y="2016125"/>
            <a:ext cx="5184201" cy="3449638"/>
          </a:xfrm>
          <a:prstGeom prst="rect">
            <a:avLst/>
          </a:prstGeom>
        </p:spPr>
      </p:pic>
    </p:spTree>
    <p:extLst>
      <p:ext uri="{BB962C8B-B14F-4D97-AF65-F5344CB8AC3E}">
        <p14:creationId xmlns:p14="http://schemas.microsoft.com/office/powerpoint/2010/main" val="39055764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EDF95-FB42-E8BE-3216-6ED9753DF582}"/>
              </a:ext>
            </a:extLst>
          </p:cNvPr>
          <p:cNvSpPr>
            <a:spLocks noGrp="1"/>
          </p:cNvSpPr>
          <p:nvPr>
            <p:ph type="title"/>
          </p:nvPr>
        </p:nvSpPr>
        <p:spPr>
          <a:xfrm>
            <a:off x="1494441" y="279901"/>
            <a:ext cx="9603275" cy="1049235"/>
          </a:xfrm>
        </p:spPr>
        <p:txBody>
          <a:bodyPr>
            <a:normAutofit fontScale="90000"/>
          </a:bodyPr>
          <a:lstStyle/>
          <a:p>
            <a:pPr marL="342900" lvl="0" indent="-342900" algn="ctr"/>
            <a:r>
              <a:rPr lang="en-GB" sz="1800" b="1" kern="100">
                <a:effectLst/>
                <a:latin typeface="Calibri" panose="020F0502020204030204" pitchFamily="34" charset="0"/>
                <a:ea typeface="Aptos" panose="020B0004020202020204" pitchFamily="34" charset="0"/>
                <a:cs typeface="Times New Roman" panose="02020603050405020304" pitchFamily="18" charset="0"/>
              </a:rPr>
              <a:t>Create 3 macro buttons, Print the sheet, Save the file, Copy the sheet</a:t>
            </a:r>
            <a:br>
              <a:rPr lang="en-GB" sz="1800" b="1" kern="100">
                <a:effectLst/>
                <a:latin typeface="Calibri" panose="020F0502020204030204" pitchFamily="34" charset="0"/>
                <a:ea typeface="Aptos" panose="020B0004020202020204" pitchFamily="34" charset="0"/>
                <a:cs typeface="Times New Roman" panose="02020603050405020304" pitchFamily="18" charset="0"/>
              </a:rPr>
            </a:br>
            <a:br>
              <a:rPr lang="en-GB" sz="1800" kern="100">
                <a:effectLst/>
                <a:latin typeface="Aptos" panose="020B0004020202020204" pitchFamily="34" charset="0"/>
                <a:ea typeface="Aptos" panose="020B0004020202020204" pitchFamily="34" charset="0"/>
                <a:cs typeface="Times New Roman" panose="02020603050405020304" pitchFamily="18" charset="0"/>
              </a:rPr>
            </a:br>
            <a:r>
              <a:rPr lang="en-GB" sz="1300" kern="100">
                <a:effectLst/>
                <a:latin typeface="Calibri" panose="020F0502020204030204" pitchFamily="34" charset="0"/>
                <a:ea typeface="Aptos" panose="020B0004020202020204" pitchFamily="34" charset="0"/>
                <a:cs typeface="Calibri" panose="020F0502020204030204" pitchFamily="34" charset="0"/>
              </a:rPr>
              <a:t>Begin by creating a button from the developer tab, choose cell to insert button, press the record macro button and select which cell you want to “Print, Save or Copy”, once recording is done, press stop, right click the button and press assign macro</a:t>
            </a:r>
            <a:br>
              <a:rPr lang="en-GB" sz="1300" kern="100">
                <a:effectLst/>
                <a:latin typeface="Calibri" panose="020F0502020204030204" pitchFamily="34" charset="0"/>
                <a:ea typeface="Aptos" panose="020B0004020202020204" pitchFamily="34" charset="0"/>
                <a:cs typeface="Calibri" panose="020F0502020204030204" pitchFamily="34" charset="0"/>
              </a:rPr>
            </a:br>
            <a:r>
              <a:rPr lang="en-GB" sz="1800" kern="100">
                <a:effectLst/>
                <a:latin typeface="Calibri" panose="020F0502020204030204" pitchFamily="34" charset="0"/>
                <a:ea typeface="Aptos" panose="020B0004020202020204" pitchFamily="34" charset="0"/>
                <a:cs typeface="Times New Roman" panose="02020603050405020304" pitchFamily="18" charset="0"/>
              </a:rPr>
              <a:t> </a:t>
            </a:r>
            <a:br>
              <a:rPr lang="en-GB" sz="1800" kern="100">
                <a:effectLst/>
                <a:latin typeface="Aptos" panose="020B0004020202020204" pitchFamily="34" charset="0"/>
                <a:ea typeface="Aptos" panose="020B0004020202020204" pitchFamily="34" charset="0"/>
                <a:cs typeface="Times New Roman" panose="02020603050405020304" pitchFamily="18" charset="0"/>
              </a:rPr>
            </a:br>
            <a:endParaRPr lang="en-US" dirty="0"/>
          </a:p>
        </p:txBody>
      </p:sp>
      <p:pic>
        <p:nvPicPr>
          <p:cNvPr id="4" name="Content Placeholder 3" descr="A screenshot of a video recording application&#10;&#10;Description automatically generated">
            <a:extLst>
              <a:ext uri="{FF2B5EF4-FFF2-40B4-BE49-F238E27FC236}">
                <a16:creationId xmlns:a16="http://schemas.microsoft.com/office/drawing/2014/main" id="{3E5804B6-583A-A339-0FD2-FEA1D96B70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6200" y="1540171"/>
            <a:ext cx="1955800" cy="838200"/>
          </a:xfrm>
          <a:prstGeom prst="rect">
            <a:avLst/>
          </a:prstGeom>
        </p:spPr>
      </p:pic>
      <p:pic>
        <p:nvPicPr>
          <p:cNvPr id="5" name="Picture 4" descr="A close up of a sign&#10;&#10;Description automatically generated">
            <a:extLst>
              <a:ext uri="{FF2B5EF4-FFF2-40B4-BE49-F238E27FC236}">
                <a16:creationId xmlns:a16="http://schemas.microsoft.com/office/drawing/2014/main" id="{DA4D76E2-8442-95AE-A626-6AC8A01B08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3228" y="1540171"/>
            <a:ext cx="1854200" cy="838200"/>
          </a:xfrm>
          <a:prstGeom prst="rect">
            <a:avLst/>
          </a:prstGeom>
        </p:spPr>
      </p:pic>
      <p:pic>
        <p:nvPicPr>
          <p:cNvPr id="6" name="Picture 5" descr="A close-up of a sign&#10;&#10;Description automatically generated">
            <a:extLst>
              <a:ext uri="{FF2B5EF4-FFF2-40B4-BE49-F238E27FC236}">
                <a16:creationId xmlns:a16="http://schemas.microsoft.com/office/drawing/2014/main" id="{CE1AD5AC-9FF8-069D-113A-26E6CC1684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8656" y="1540171"/>
            <a:ext cx="5731510" cy="838200"/>
          </a:xfrm>
          <a:prstGeom prst="rect">
            <a:avLst/>
          </a:prstGeom>
        </p:spPr>
      </p:pic>
      <p:pic>
        <p:nvPicPr>
          <p:cNvPr id="7" name="Picture 6" descr="A screenshot of a computer screen&#10;&#10;Description automatically generated">
            <a:extLst>
              <a:ext uri="{FF2B5EF4-FFF2-40B4-BE49-F238E27FC236}">
                <a16:creationId xmlns:a16="http://schemas.microsoft.com/office/drawing/2014/main" id="{96DFAD80-5FAF-7503-4D66-1D33992D8B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2000" y="2589406"/>
            <a:ext cx="5731510" cy="3382769"/>
          </a:xfrm>
          <a:prstGeom prst="rect">
            <a:avLst/>
          </a:prstGeom>
        </p:spPr>
      </p:pic>
    </p:spTree>
    <p:extLst>
      <p:ext uri="{BB962C8B-B14F-4D97-AF65-F5344CB8AC3E}">
        <p14:creationId xmlns:p14="http://schemas.microsoft.com/office/powerpoint/2010/main" val="1950278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95CBC-3118-D2FC-1B65-C60B272A0CD1}"/>
              </a:ext>
            </a:extLst>
          </p:cNvPr>
          <p:cNvSpPr>
            <a:spLocks noGrp="1"/>
          </p:cNvSpPr>
          <p:nvPr>
            <p:ph type="title"/>
          </p:nvPr>
        </p:nvSpPr>
        <p:spPr>
          <a:xfrm>
            <a:off x="1608740" y="720612"/>
            <a:ext cx="9603275" cy="1049235"/>
          </a:xfrm>
        </p:spPr>
        <p:txBody>
          <a:bodyPr>
            <a:normAutofit fontScale="90000"/>
          </a:bodyPr>
          <a:lstStyle/>
          <a:p>
            <a:pPr algn="ctr"/>
            <a:r>
              <a:rPr lang="en-GB" sz="1800" b="1" kern="100" dirty="0">
                <a:effectLst/>
                <a:latin typeface="Calibri" panose="020F0502020204030204" pitchFamily="34" charset="0"/>
                <a:ea typeface="Aptos" panose="020B0004020202020204" pitchFamily="34" charset="0"/>
                <a:cs typeface="Times New Roman" panose="02020603050405020304" pitchFamily="18" charset="0"/>
              </a:rPr>
              <a:t>Adding Header and Footer</a:t>
            </a:r>
            <a:br>
              <a:rPr lang="en-GB" sz="1800" kern="100" dirty="0">
                <a:effectLst/>
                <a:latin typeface="Aptos" panose="020B0004020202020204" pitchFamily="34" charset="0"/>
                <a:ea typeface="Aptos" panose="020B0004020202020204" pitchFamily="34" charset="0"/>
                <a:cs typeface="Times New Roman" panose="02020603050405020304" pitchFamily="18" charset="0"/>
              </a:rPr>
            </a:br>
            <a:r>
              <a:rPr lang="en-GB" sz="1800" b="1" kern="100" dirty="0">
                <a:effectLst/>
                <a:latin typeface="Calibri" panose="020F0502020204030204" pitchFamily="34" charset="0"/>
                <a:ea typeface="Aptos" panose="020B0004020202020204" pitchFamily="34" charset="0"/>
                <a:cs typeface="Times New Roman" panose="02020603050405020304" pitchFamily="18" charset="0"/>
              </a:rPr>
              <a:t> </a:t>
            </a:r>
            <a:r>
              <a:rPr lang="en-GB" sz="1300" kern="100" dirty="0">
                <a:effectLst/>
                <a:latin typeface="Calibri" panose="020F0502020204030204" pitchFamily="34" charset="0"/>
                <a:ea typeface="Aptos" panose="020B0004020202020204" pitchFamily="34" charset="0"/>
                <a:cs typeface="Calibri" panose="020F0502020204030204" pitchFamily="34" charset="0"/>
              </a:rPr>
              <a:t>Go to view, select Page layout…</a:t>
            </a:r>
            <a:br>
              <a:rPr lang="en-GB" sz="1300" kern="100" dirty="0">
                <a:effectLst/>
                <a:latin typeface="Calibri" panose="020F0502020204030204" pitchFamily="34" charset="0"/>
                <a:ea typeface="Aptos" panose="020B0004020202020204" pitchFamily="34" charset="0"/>
                <a:cs typeface="Calibri" panose="020F0502020204030204" pitchFamily="34" charset="0"/>
              </a:rPr>
            </a:br>
            <a:br>
              <a:rPr lang="en-GB" sz="1300" kern="100" dirty="0">
                <a:effectLst/>
                <a:latin typeface="Calibri" panose="020F0502020204030204" pitchFamily="34" charset="0"/>
                <a:ea typeface="Aptos" panose="020B0004020202020204" pitchFamily="34" charset="0"/>
                <a:cs typeface="Calibri" panose="020F0502020204030204" pitchFamily="34" charset="0"/>
              </a:rPr>
            </a:br>
            <a:r>
              <a:rPr lang="en-GB" sz="1300" kern="100" dirty="0">
                <a:effectLst/>
                <a:latin typeface="Calibri" panose="020F0502020204030204" pitchFamily="34" charset="0"/>
                <a:ea typeface="Aptos" panose="020B0004020202020204" pitchFamily="34" charset="0"/>
                <a:cs typeface="Calibri" panose="020F0502020204030204" pitchFamily="34" charset="0"/>
              </a:rPr>
              <a:t>Once Header and Footer are added to the page, click “Normal” from the View Tab</a:t>
            </a:r>
            <a:br>
              <a:rPr lang="en-GB" sz="1300" kern="100" dirty="0">
                <a:effectLst/>
                <a:latin typeface="Calibri" panose="020F0502020204030204" pitchFamily="34" charset="0"/>
                <a:ea typeface="Aptos" panose="020B0004020202020204" pitchFamily="34" charset="0"/>
                <a:cs typeface="Calibri" panose="020F0502020204030204" pitchFamily="34" charset="0"/>
              </a:rPr>
            </a:br>
            <a:r>
              <a:rPr lang="en-GB" sz="1300" b="1" kern="100" dirty="0">
                <a:effectLst/>
                <a:latin typeface="Calibri" panose="020F0502020204030204" pitchFamily="34" charset="0"/>
                <a:ea typeface="Aptos" panose="020B0004020202020204" pitchFamily="34" charset="0"/>
                <a:cs typeface="Calibri" panose="020F0502020204030204" pitchFamily="34" charset="0"/>
              </a:rPr>
              <a:t> </a:t>
            </a:r>
            <a:br>
              <a:rPr lang="en-GB" sz="1800" kern="100" dirty="0">
                <a:effectLst/>
                <a:latin typeface="Aptos" panose="020B0004020202020204" pitchFamily="34" charset="0"/>
                <a:ea typeface="Aptos" panose="020B0004020202020204" pitchFamily="34" charset="0"/>
                <a:cs typeface="Times New Roman" panose="02020603050405020304" pitchFamily="18" charset="0"/>
              </a:rPr>
            </a:br>
            <a:endParaRPr lang="en-US" dirty="0">
              <a:latin typeface="Calibri" panose="020F0502020204030204" pitchFamily="34" charset="0"/>
              <a:cs typeface="Calibri" panose="020F0502020204030204" pitchFamily="34" charset="0"/>
            </a:endParaRPr>
          </a:p>
        </p:txBody>
      </p:sp>
      <p:pic>
        <p:nvPicPr>
          <p:cNvPr id="5" name="Content Placeholder 4" descr="A screenshot of a computer&#10;&#10;Description automatically generated">
            <a:extLst>
              <a:ext uri="{FF2B5EF4-FFF2-40B4-BE49-F238E27FC236}">
                <a16:creationId xmlns:a16="http://schemas.microsoft.com/office/drawing/2014/main" id="{3BF58856-FA49-58C2-9505-91485B5449FA}"/>
              </a:ext>
            </a:extLst>
          </p:cNvPr>
          <p:cNvPicPr>
            <a:picLocks noGrp="1" noChangeAspect="1"/>
          </p:cNvPicPr>
          <p:nvPr>
            <p:ph idx="1"/>
          </p:nvPr>
        </p:nvPicPr>
        <p:blipFill>
          <a:blip r:embed="rId2"/>
          <a:stretch>
            <a:fillRect/>
          </a:stretch>
        </p:blipFill>
        <p:spPr>
          <a:xfrm>
            <a:off x="5239266" y="2907667"/>
            <a:ext cx="2545492" cy="1257300"/>
          </a:xfrm>
        </p:spPr>
      </p:pic>
      <p:pic>
        <p:nvPicPr>
          <p:cNvPr id="6" name="Picture 5">
            <a:extLst>
              <a:ext uri="{FF2B5EF4-FFF2-40B4-BE49-F238E27FC236}">
                <a16:creationId xmlns:a16="http://schemas.microsoft.com/office/drawing/2014/main" id="{92CA80DC-77A9-E451-7FB4-17F4F37E70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692" y="2063802"/>
            <a:ext cx="6437869" cy="741182"/>
          </a:xfrm>
          <a:prstGeom prst="rect">
            <a:avLst/>
          </a:prstGeom>
        </p:spPr>
      </p:pic>
      <p:pic>
        <p:nvPicPr>
          <p:cNvPr id="7" name="Picture 6">
            <a:extLst>
              <a:ext uri="{FF2B5EF4-FFF2-40B4-BE49-F238E27FC236}">
                <a16:creationId xmlns:a16="http://schemas.microsoft.com/office/drawing/2014/main" id="{1ECC2336-9EE4-159D-E01B-7B21638485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9189" y="4267651"/>
            <a:ext cx="6351372" cy="931682"/>
          </a:xfrm>
          <a:prstGeom prst="rect">
            <a:avLst/>
          </a:prstGeom>
        </p:spPr>
      </p:pic>
    </p:spTree>
    <p:extLst>
      <p:ext uri="{BB962C8B-B14F-4D97-AF65-F5344CB8AC3E}">
        <p14:creationId xmlns:p14="http://schemas.microsoft.com/office/powerpoint/2010/main" val="1026645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9512D-90F5-3A08-CBB2-871A1C42DCBB}"/>
              </a:ext>
            </a:extLst>
          </p:cNvPr>
          <p:cNvSpPr>
            <a:spLocks noGrp="1"/>
          </p:cNvSpPr>
          <p:nvPr>
            <p:ph type="title"/>
          </p:nvPr>
        </p:nvSpPr>
        <p:spPr>
          <a:xfrm>
            <a:off x="1451579" y="342421"/>
            <a:ext cx="9603275" cy="1029180"/>
          </a:xfrm>
        </p:spPr>
        <p:txBody>
          <a:bodyPr>
            <a:normAutofit fontScale="90000"/>
          </a:bodyPr>
          <a:lstStyle/>
          <a:p>
            <a:pPr algn="ctr"/>
            <a:r>
              <a:rPr lang="en-GB" sz="3100" b="1" u="sng" kern="100" dirty="0">
                <a:solidFill>
                  <a:schemeClr val="accent2">
                    <a:lumMod val="75000"/>
                  </a:schemeClr>
                </a:solidFill>
                <a:effectLst/>
                <a:latin typeface="Calibri" panose="020F0502020204030204" pitchFamily="34" charset="0"/>
                <a:ea typeface="Aptos" panose="020B0004020202020204" pitchFamily="34" charset="0"/>
                <a:cs typeface="Calibri" panose="020F0502020204030204" pitchFamily="34" charset="0"/>
              </a:rPr>
              <a:t>Tableau </a:t>
            </a:r>
            <a:br>
              <a:rPr lang="en-GB" sz="2800" b="1" u="sng" kern="100" dirty="0">
                <a:effectLst/>
                <a:latin typeface="Calibri" panose="020F0502020204030204" pitchFamily="34" charset="0"/>
                <a:ea typeface="Aptos" panose="020B0004020202020204" pitchFamily="34" charset="0"/>
                <a:cs typeface="Calibri" panose="020F0502020204030204" pitchFamily="34" charset="0"/>
              </a:rPr>
            </a:br>
            <a:r>
              <a:rPr lang="en-GB" sz="1400" kern="100" dirty="0">
                <a:effectLst/>
                <a:latin typeface="Calibri" panose="020F0502020204030204" pitchFamily="34" charset="0"/>
                <a:ea typeface="Aptos" panose="020B0004020202020204" pitchFamily="34" charset="0"/>
                <a:cs typeface="Calibri" panose="020F0502020204030204" pitchFamily="34" charset="0"/>
              </a:rPr>
              <a:t>the dataset was used to explore correlations between economic wealth, healthcare outcomes, and technology access across countries</a:t>
            </a:r>
            <a:br>
              <a:rPr lang="en-GB" sz="2800" kern="100" dirty="0">
                <a:effectLst/>
                <a:latin typeface="Calibri" panose="020F0502020204030204" pitchFamily="34" charset="0"/>
                <a:ea typeface="Aptos" panose="020B0004020202020204" pitchFamily="34" charset="0"/>
                <a:cs typeface="Calibri" panose="020F0502020204030204" pitchFamily="34" charset="0"/>
              </a:rPr>
            </a:br>
            <a:endParaRPr lang="en-US" sz="4400" dirty="0">
              <a:latin typeface="Calibri" panose="020F0502020204030204" pitchFamily="34" charset="0"/>
              <a:cs typeface="Calibri" panose="020F0502020204030204" pitchFamily="34" charset="0"/>
            </a:endParaRPr>
          </a:p>
        </p:txBody>
      </p:sp>
      <p:pic>
        <p:nvPicPr>
          <p:cNvPr id="5" name="Content Placeholder 4" descr="A screenshot of a computer&#10;&#10;Description automatically generated">
            <a:extLst>
              <a:ext uri="{FF2B5EF4-FFF2-40B4-BE49-F238E27FC236}">
                <a16:creationId xmlns:a16="http://schemas.microsoft.com/office/drawing/2014/main" id="{3D5E4965-755D-2755-DF73-99AF6DC32B38}"/>
              </a:ext>
            </a:extLst>
          </p:cNvPr>
          <p:cNvPicPr>
            <a:picLocks noGrp="1" noChangeAspect="1"/>
          </p:cNvPicPr>
          <p:nvPr>
            <p:ph idx="1"/>
          </p:nvPr>
        </p:nvPicPr>
        <p:blipFill>
          <a:blip r:embed="rId2"/>
          <a:stretch>
            <a:fillRect/>
          </a:stretch>
        </p:blipFill>
        <p:spPr>
          <a:xfrm>
            <a:off x="1952368" y="1371602"/>
            <a:ext cx="8143102" cy="4584356"/>
          </a:xfrm>
        </p:spPr>
      </p:pic>
    </p:spTree>
    <p:extLst>
      <p:ext uri="{BB962C8B-B14F-4D97-AF65-F5344CB8AC3E}">
        <p14:creationId xmlns:p14="http://schemas.microsoft.com/office/powerpoint/2010/main" val="2848118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B0D8E-4AA9-F90C-3241-2486789DAC7B}"/>
              </a:ext>
            </a:extLst>
          </p:cNvPr>
          <p:cNvSpPr>
            <a:spLocks noGrp="1"/>
          </p:cNvSpPr>
          <p:nvPr>
            <p:ph type="title"/>
          </p:nvPr>
        </p:nvSpPr>
        <p:spPr>
          <a:xfrm>
            <a:off x="1465867" y="0"/>
            <a:ext cx="9603275" cy="1049235"/>
          </a:xfrm>
        </p:spPr>
        <p:txBody>
          <a:bodyPr>
            <a:normAutofit/>
          </a:bodyPr>
          <a:lstStyle/>
          <a:p>
            <a:pPr algn="ctr"/>
            <a:r>
              <a:rPr lang="en-US" dirty="0"/>
              <a:t>Scatter visual</a:t>
            </a:r>
            <a:br>
              <a:rPr lang="en-US" dirty="0"/>
            </a:br>
            <a:r>
              <a:rPr lang="en-US" sz="1200" dirty="0">
                <a:latin typeface="Calibri" panose="020F0502020204030204" pitchFamily="34" charset="0"/>
                <a:cs typeface="Calibri" panose="020F0502020204030204" pitchFamily="34" charset="0"/>
              </a:rPr>
              <a:t>visualizing the relationship between GDP per capita-per person and life expectancy at birth for various country.</a:t>
            </a:r>
            <a:br>
              <a:rPr lang="en-US" sz="1200" dirty="0">
                <a:latin typeface="Calibri" panose="020F0502020204030204" pitchFamily="34" charset="0"/>
                <a:cs typeface="Calibri" panose="020F0502020204030204" pitchFamily="34" charset="0"/>
              </a:rPr>
            </a:br>
            <a:r>
              <a:rPr lang="en-US" sz="1200" dirty="0">
                <a:latin typeface="Calibri" panose="020F0502020204030204" pitchFamily="34" charset="0"/>
                <a:cs typeface="Calibri" panose="020F0502020204030204" pitchFamily="34" charset="0"/>
              </a:rPr>
              <a:t>The trend line is displayed, indicating the correlation between GDP and life expectancy</a:t>
            </a:r>
            <a:endParaRPr lang="en-US" dirty="0"/>
          </a:p>
        </p:txBody>
      </p:sp>
      <p:pic>
        <p:nvPicPr>
          <p:cNvPr id="7" name="Picture 6" descr="A screenshot of a phone&#10;&#10;Description automatically generated">
            <a:extLst>
              <a:ext uri="{FF2B5EF4-FFF2-40B4-BE49-F238E27FC236}">
                <a16:creationId xmlns:a16="http://schemas.microsoft.com/office/drawing/2014/main" id="{93A7C5E6-8338-CC1E-FD5B-E55EA471C128}"/>
              </a:ext>
            </a:extLst>
          </p:cNvPr>
          <p:cNvPicPr>
            <a:picLocks noChangeAspect="1"/>
          </p:cNvPicPr>
          <p:nvPr/>
        </p:nvPicPr>
        <p:blipFill>
          <a:blip r:embed="rId2"/>
          <a:stretch>
            <a:fillRect/>
          </a:stretch>
        </p:blipFill>
        <p:spPr>
          <a:xfrm>
            <a:off x="8986342" y="2127180"/>
            <a:ext cx="2082800" cy="3926300"/>
          </a:xfrm>
          <a:prstGeom prst="rect">
            <a:avLst/>
          </a:prstGeom>
        </p:spPr>
      </p:pic>
      <p:pic>
        <p:nvPicPr>
          <p:cNvPr id="11" name="Content Placeholder 10" descr="A graph with colored dots and a line&#10;&#10;Description automatically generated">
            <a:extLst>
              <a:ext uri="{FF2B5EF4-FFF2-40B4-BE49-F238E27FC236}">
                <a16:creationId xmlns:a16="http://schemas.microsoft.com/office/drawing/2014/main" id="{09116B13-6C03-7A02-76F0-708CF3D2A932}"/>
              </a:ext>
            </a:extLst>
          </p:cNvPr>
          <p:cNvPicPr>
            <a:picLocks noGrp="1" noChangeAspect="1"/>
          </p:cNvPicPr>
          <p:nvPr>
            <p:ph idx="1"/>
          </p:nvPr>
        </p:nvPicPr>
        <p:blipFill>
          <a:blip r:embed="rId3"/>
          <a:stretch>
            <a:fillRect/>
          </a:stretch>
        </p:blipFill>
        <p:spPr>
          <a:xfrm>
            <a:off x="385762" y="1049235"/>
            <a:ext cx="8472488" cy="5004245"/>
          </a:xfrm>
        </p:spPr>
      </p:pic>
    </p:spTree>
    <p:extLst>
      <p:ext uri="{BB962C8B-B14F-4D97-AF65-F5344CB8AC3E}">
        <p14:creationId xmlns:p14="http://schemas.microsoft.com/office/powerpoint/2010/main" val="1861448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E6BD8-2E81-860F-2D8F-96FD0A3A3771}"/>
              </a:ext>
            </a:extLst>
          </p:cNvPr>
          <p:cNvSpPr>
            <a:spLocks noGrp="1"/>
          </p:cNvSpPr>
          <p:nvPr>
            <p:ph type="title"/>
          </p:nvPr>
        </p:nvSpPr>
        <p:spPr>
          <a:xfrm>
            <a:off x="1437291" y="279901"/>
            <a:ext cx="9603275" cy="1049235"/>
          </a:xfrm>
        </p:spPr>
        <p:txBody>
          <a:bodyPr/>
          <a:lstStyle/>
          <a:p>
            <a:pPr algn="ctr"/>
            <a:r>
              <a:rPr lang="en-US" dirty="0"/>
              <a:t>Bar visual</a:t>
            </a:r>
          </a:p>
        </p:txBody>
      </p:sp>
      <p:pic>
        <p:nvPicPr>
          <p:cNvPr id="7" name="Picture 6" descr="A screenshot of a cellphone&#10;&#10;Description automatically generated">
            <a:extLst>
              <a:ext uri="{FF2B5EF4-FFF2-40B4-BE49-F238E27FC236}">
                <a16:creationId xmlns:a16="http://schemas.microsoft.com/office/drawing/2014/main" id="{BDC18D74-C1B3-635B-EC19-310F7F481503}"/>
              </a:ext>
            </a:extLst>
          </p:cNvPr>
          <p:cNvPicPr>
            <a:picLocks noChangeAspect="1"/>
          </p:cNvPicPr>
          <p:nvPr/>
        </p:nvPicPr>
        <p:blipFill>
          <a:blip r:embed="rId2"/>
          <a:stretch>
            <a:fillRect/>
          </a:stretch>
        </p:blipFill>
        <p:spPr>
          <a:xfrm>
            <a:off x="8957766" y="463893"/>
            <a:ext cx="2082800" cy="5575300"/>
          </a:xfrm>
          <a:prstGeom prst="rect">
            <a:avLst/>
          </a:prstGeom>
        </p:spPr>
      </p:pic>
      <p:pic>
        <p:nvPicPr>
          <p:cNvPr id="11" name="Content Placeholder 10" descr="A screenshot of a graph&#10;&#10;Description automatically generated">
            <a:extLst>
              <a:ext uri="{FF2B5EF4-FFF2-40B4-BE49-F238E27FC236}">
                <a16:creationId xmlns:a16="http://schemas.microsoft.com/office/drawing/2014/main" id="{84E7B9E7-3D44-A5F4-3C5C-393F487ADA9F}"/>
              </a:ext>
            </a:extLst>
          </p:cNvPr>
          <p:cNvPicPr>
            <a:picLocks noGrp="1" noChangeAspect="1"/>
          </p:cNvPicPr>
          <p:nvPr>
            <p:ph idx="1"/>
          </p:nvPr>
        </p:nvPicPr>
        <p:blipFill>
          <a:blip r:embed="rId3"/>
          <a:stretch>
            <a:fillRect/>
          </a:stretch>
        </p:blipFill>
        <p:spPr>
          <a:xfrm>
            <a:off x="1151434" y="985837"/>
            <a:ext cx="7806332" cy="5053356"/>
          </a:xfrm>
        </p:spPr>
      </p:pic>
    </p:spTree>
    <p:extLst>
      <p:ext uri="{BB962C8B-B14F-4D97-AF65-F5344CB8AC3E}">
        <p14:creationId xmlns:p14="http://schemas.microsoft.com/office/powerpoint/2010/main" val="1636338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9B036-1C04-E83E-F2D8-27962F4C3921}"/>
              </a:ext>
            </a:extLst>
          </p:cNvPr>
          <p:cNvSpPr>
            <a:spLocks noGrp="1"/>
          </p:cNvSpPr>
          <p:nvPr>
            <p:ph type="title"/>
          </p:nvPr>
        </p:nvSpPr>
        <p:spPr/>
        <p:txBody>
          <a:bodyPr/>
          <a:lstStyle/>
          <a:p>
            <a:pPr algn="ctr"/>
            <a:r>
              <a:rPr lang="en-US" dirty="0"/>
              <a:t>Excel &amp; tableau</a:t>
            </a:r>
            <a:br>
              <a:rPr lang="en-US" dirty="0"/>
            </a:br>
            <a:r>
              <a:rPr lang="en-US" dirty="0"/>
              <a:t>data visualization</a:t>
            </a:r>
          </a:p>
        </p:txBody>
      </p:sp>
      <p:sp>
        <p:nvSpPr>
          <p:cNvPr id="3" name="Content Placeholder 2">
            <a:extLst>
              <a:ext uri="{FF2B5EF4-FFF2-40B4-BE49-F238E27FC236}">
                <a16:creationId xmlns:a16="http://schemas.microsoft.com/office/drawing/2014/main" id="{FB38146B-0C6D-1F1B-0656-FAFD548169F3}"/>
              </a:ext>
            </a:extLst>
          </p:cNvPr>
          <p:cNvSpPr>
            <a:spLocks noGrp="1"/>
          </p:cNvSpPr>
          <p:nvPr>
            <p:ph idx="1"/>
          </p:nvPr>
        </p:nvSpPr>
        <p:spPr/>
        <p:txBody>
          <a:bodyPr/>
          <a:lstStyle/>
          <a:p>
            <a:pPr marL="0" indent="0" algn="ctr">
              <a:buNone/>
            </a:pPr>
            <a:r>
              <a:rPr lang="en-US" dirty="0"/>
              <a:t>Project Title: </a:t>
            </a:r>
          </a:p>
          <a:p>
            <a:pPr marL="0" indent="0" algn="ctr">
              <a:buNone/>
            </a:pPr>
            <a:r>
              <a:rPr lang="en-GB" sz="4000" u="sng" dirty="0">
                <a:ln w="6604" cap="flat" cmpd="sng" algn="ctr">
                  <a:solidFill>
                    <a:srgbClr val="E97132"/>
                  </a:solidFill>
                  <a:prstDash val="solid"/>
                  <a:round/>
                </a:ln>
                <a:noFill/>
                <a:effectLst>
                  <a:outerShdw dist="38100" dir="2700000" algn="tl">
                    <a:schemeClr val="accent2"/>
                  </a:outerShdw>
                </a:effectLst>
                <a:latin typeface="Calibri" panose="020F0502020204030204" pitchFamily="34" charset="0"/>
                <a:ea typeface="Times New Roman" panose="02020603050405020304" pitchFamily="18" charset="0"/>
              </a:rPr>
              <a:t>The wealth of Nations</a:t>
            </a:r>
          </a:p>
          <a:p>
            <a:pPr marL="0" indent="0">
              <a:buNone/>
            </a:pPr>
            <a:endParaRPr lang="en-GB" sz="2800" u="sng" dirty="0">
              <a:ln w="6604" cap="flat" cmpd="sng" algn="ctr">
                <a:solidFill>
                  <a:srgbClr val="E97132"/>
                </a:solidFill>
                <a:prstDash val="solid"/>
                <a:round/>
              </a:ln>
              <a:noFill/>
              <a:effectLst>
                <a:outerShdw dist="38100" dir="2700000" algn="tl">
                  <a:schemeClr val="accent2"/>
                </a:outerShdw>
              </a:effectLst>
              <a:latin typeface="Calibri" panose="020F0502020204030204" pitchFamily="34" charset="0"/>
              <a:ea typeface="Times New Roman" panose="02020603050405020304" pitchFamily="18" charset="0"/>
            </a:endParaRPr>
          </a:p>
          <a:p>
            <a:pPr marL="0" indent="0">
              <a:buNone/>
            </a:pPr>
            <a:endParaRPr lang="en-GB" sz="1800" u="sng" dirty="0">
              <a:effectLst/>
              <a:latin typeface="Times New Roman" panose="02020603050405020304" pitchFamily="18" charset="0"/>
              <a:ea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2909753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2" name="Picture 11">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2FA7AD0A-1871-4DF8-9235-F49D0513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6B04CFB-FAE5-47DD-9B3E-4E9BA7A89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20DFF8BC-DD9A-8ECA-2DDC-0BA6ACA2E876}"/>
              </a:ext>
            </a:extLst>
          </p:cNvPr>
          <p:cNvSpPr>
            <a:spLocks noGrp="1"/>
          </p:cNvSpPr>
          <p:nvPr>
            <p:ph type="title"/>
          </p:nvPr>
        </p:nvSpPr>
        <p:spPr>
          <a:xfrm>
            <a:off x="659301" y="1474969"/>
            <a:ext cx="2823919" cy="1868760"/>
          </a:xfrm>
        </p:spPr>
        <p:txBody>
          <a:bodyPr vert="horz" lIns="91440" tIns="45720" rIns="91440" bIns="0" rtlCol="0" anchor="b">
            <a:normAutofit/>
          </a:bodyPr>
          <a:lstStyle/>
          <a:p>
            <a:r>
              <a:rPr lang="en-US" sz="3600" dirty="0"/>
              <a:t>Map visual</a:t>
            </a:r>
          </a:p>
        </p:txBody>
      </p:sp>
      <p:cxnSp>
        <p:nvCxnSpPr>
          <p:cNvPr id="22" name="Straight Connector 21">
            <a:extLst>
              <a:ext uri="{FF2B5EF4-FFF2-40B4-BE49-F238E27FC236}">
                <a16:creationId xmlns:a16="http://schemas.microsoft.com/office/drawing/2014/main" id="{EE68D41B-9286-479F-9AB7-678C8E348D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9301" y="3528543"/>
            <a:ext cx="2823919"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24" name="Group 23">
            <a:extLst>
              <a:ext uri="{FF2B5EF4-FFF2-40B4-BE49-F238E27FC236}">
                <a16:creationId xmlns:a16="http://schemas.microsoft.com/office/drawing/2014/main" id="{E8ACF89C-CFC3-4D68-B3C4-2BEFB7BBE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25" name="Rectangle 24">
              <a:extLst>
                <a:ext uri="{FF2B5EF4-FFF2-40B4-BE49-F238E27FC236}">
                  <a16:creationId xmlns:a16="http://schemas.microsoft.com/office/drawing/2014/main" id="{3B770B7D-3C5C-4682-8DF0-20783592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6893E11-7EC1-4EB6-A2A8-0B693F8FE5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622F7FD7-8884-4FD5-95AB-0B5C6033A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5487" y="977965"/>
            <a:ext cx="6615582"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map&#10;&#10;Description automatically generated">
            <a:extLst>
              <a:ext uri="{FF2B5EF4-FFF2-40B4-BE49-F238E27FC236}">
                <a16:creationId xmlns:a16="http://schemas.microsoft.com/office/drawing/2014/main" id="{940D6B06-FEDF-8193-8B8F-4B8074D11D47}"/>
              </a:ext>
            </a:extLst>
          </p:cNvPr>
          <p:cNvPicPr>
            <a:picLocks noGrp="1" noChangeAspect="1"/>
          </p:cNvPicPr>
          <p:nvPr>
            <p:ph idx="1"/>
          </p:nvPr>
        </p:nvPicPr>
        <p:blipFill>
          <a:blip r:embed="rId3"/>
          <a:stretch>
            <a:fillRect/>
          </a:stretch>
        </p:blipFill>
        <p:spPr>
          <a:xfrm>
            <a:off x="3657599" y="157167"/>
            <a:ext cx="8272463" cy="5722866"/>
          </a:xfrm>
          <a:prstGeom prst="rect">
            <a:avLst/>
          </a:prstGeom>
        </p:spPr>
      </p:pic>
      <p:pic>
        <p:nvPicPr>
          <p:cNvPr id="30" name="Picture 29">
            <a:extLst>
              <a:ext uri="{FF2B5EF4-FFF2-40B4-BE49-F238E27FC236}">
                <a16:creationId xmlns:a16="http://schemas.microsoft.com/office/drawing/2014/main" id="{16EFE474-4FE0-4E8F-8F09-5ED2C9E76A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2" name="Straight Connector 31">
            <a:extLst>
              <a:ext uri="{FF2B5EF4-FFF2-40B4-BE49-F238E27FC236}">
                <a16:creationId xmlns:a16="http://schemas.microsoft.com/office/drawing/2014/main" id="{CF8B8C81-54DC-4AF5-B682-3A2C70A6B5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9" name="Picture 8" descr="A screen shot of a computer&#10;&#10;Description automatically generated">
            <a:extLst>
              <a:ext uri="{FF2B5EF4-FFF2-40B4-BE49-F238E27FC236}">
                <a16:creationId xmlns:a16="http://schemas.microsoft.com/office/drawing/2014/main" id="{ADF454AD-5041-8F31-65AA-6010026494B6}"/>
              </a:ext>
            </a:extLst>
          </p:cNvPr>
          <p:cNvPicPr>
            <a:picLocks noChangeAspect="1"/>
          </p:cNvPicPr>
          <p:nvPr/>
        </p:nvPicPr>
        <p:blipFill>
          <a:blip r:embed="rId4"/>
          <a:stretch>
            <a:fillRect/>
          </a:stretch>
        </p:blipFill>
        <p:spPr>
          <a:xfrm>
            <a:off x="9254373" y="3760180"/>
            <a:ext cx="2781300" cy="711200"/>
          </a:xfrm>
          <a:prstGeom prst="rect">
            <a:avLst/>
          </a:prstGeom>
        </p:spPr>
      </p:pic>
    </p:spTree>
    <p:extLst>
      <p:ext uri="{BB962C8B-B14F-4D97-AF65-F5344CB8AC3E}">
        <p14:creationId xmlns:p14="http://schemas.microsoft.com/office/powerpoint/2010/main" val="1172138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EA869E1-F851-4A52-92F5-77E592B76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4" name="Picture 13">
            <a:extLst>
              <a:ext uri="{FF2B5EF4-FFF2-40B4-BE49-F238E27FC236}">
                <a16:creationId xmlns:a16="http://schemas.microsoft.com/office/drawing/2014/main" id="{B083AD55-8296-44BD-8E14-DD2DDBC351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6" name="Straight Connector 15">
            <a:extLst>
              <a:ext uri="{FF2B5EF4-FFF2-40B4-BE49-F238E27FC236}">
                <a16:creationId xmlns:a16="http://schemas.microsoft.com/office/drawing/2014/main" id="{2BF46B26-15FC-4C5A-94FA-AE9ED64B5C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12F6065-5345-44BD-B66E-5487CCD7A9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0" name="Rectangle 19">
            <a:extLst>
              <a:ext uri="{FF2B5EF4-FFF2-40B4-BE49-F238E27FC236}">
                <a16:creationId xmlns:a16="http://schemas.microsoft.com/office/drawing/2014/main" id="{279E1FA4-890B-4B99-B1AD-AA4B78666B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BEE58B7-C53C-4E7B-A78E-2C44E3E05C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7BB705F0-A5A2-759F-0E37-BC2313EE35DE}"/>
              </a:ext>
            </a:extLst>
          </p:cNvPr>
          <p:cNvSpPr>
            <a:spLocks noGrp="1"/>
          </p:cNvSpPr>
          <p:nvPr>
            <p:ph type="title"/>
          </p:nvPr>
        </p:nvSpPr>
        <p:spPr>
          <a:xfrm>
            <a:off x="1776424" y="4460798"/>
            <a:ext cx="8637073" cy="558063"/>
          </a:xfrm>
        </p:spPr>
        <p:txBody>
          <a:bodyPr vert="horz" lIns="91440" tIns="45720" rIns="91440" bIns="0" rtlCol="0" anchor="b">
            <a:normAutofit/>
          </a:bodyPr>
          <a:lstStyle/>
          <a:p>
            <a:r>
              <a:rPr lang="en-US" sz="3600"/>
              <a:t>Line visual</a:t>
            </a:r>
          </a:p>
        </p:txBody>
      </p:sp>
      <p:grpSp>
        <p:nvGrpSpPr>
          <p:cNvPr id="24" name="Group 23">
            <a:extLst>
              <a:ext uri="{FF2B5EF4-FFF2-40B4-BE49-F238E27FC236}">
                <a16:creationId xmlns:a16="http://schemas.microsoft.com/office/drawing/2014/main" id="{B4BA1F0E-270C-4AB7-809E-DBD5AB8966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64906" y="323838"/>
            <a:ext cx="8661501" cy="3652791"/>
            <a:chOff x="7773058" y="600024"/>
            <a:chExt cx="3630912" cy="5222486"/>
          </a:xfrm>
        </p:grpSpPr>
        <p:sp>
          <p:nvSpPr>
            <p:cNvPr id="25" name="Rectangle 24">
              <a:extLst>
                <a:ext uri="{FF2B5EF4-FFF2-40B4-BE49-F238E27FC236}">
                  <a16:creationId xmlns:a16="http://schemas.microsoft.com/office/drawing/2014/main" id="{F753DA19-3231-4BF9-80B9-6200D2367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3058" y="600024"/>
              <a:ext cx="3630912" cy="5222486"/>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41F8506-51A0-4CD0-889F-826E9E6782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04482" y="1062693"/>
              <a:ext cx="3367301" cy="4292341"/>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29BCA0E2-0826-4688-8066-477F24371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44322" y="822145"/>
            <a:ext cx="7702878" cy="2662923"/>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with numbers and a line&#10;&#10;Description automatically generated">
            <a:extLst>
              <a:ext uri="{FF2B5EF4-FFF2-40B4-BE49-F238E27FC236}">
                <a16:creationId xmlns:a16="http://schemas.microsoft.com/office/drawing/2014/main" id="{DB6A9E9D-7860-1E56-20FD-65657710A3CB}"/>
              </a:ext>
            </a:extLst>
          </p:cNvPr>
          <p:cNvPicPr>
            <a:picLocks noGrp="1" noChangeAspect="1"/>
          </p:cNvPicPr>
          <p:nvPr>
            <p:ph idx="1"/>
          </p:nvPr>
        </p:nvPicPr>
        <p:blipFill>
          <a:blip r:embed="rId3"/>
          <a:stretch>
            <a:fillRect/>
          </a:stretch>
        </p:blipFill>
        <p:spPr>
          <a:xfrm>
            <a:off x="2563139" y="963739"/>
            <a:ext cx="3290588" cy="2369223"/>
          </a:xfrm>
          <a:prstGeom prst="rect">
            <a:avLst/>
          </a:prstGeom>
        </p:spPr>
      </p:pic>
      <p:pic>
        <p:nvPicPr>
          <p:cNvPr id="7" name="Picture 6" descr="A screenshot of a graph&#10;&#10;Description automatically generated">
            <a:extLst>
              <a:ext uri="{FF2B5EF4-FFF2-40B4-BE49-F238E27FC236}">
                <a16:creationId xmlns:a16="http://schemas.microsoft.com/office/drawing/2014/main" id="{502318C2-39E3-DDB7-1170-4C1AF68662BD}"/>
              </a:ext>
            </a:extLst>
          </p:cNvPr>
          <p:cNvPicPr>
            <a:picLocks noChangeAspect="1"/>
          </p:cNvPicPr>
          <p:nvPr/>
        </p:nvPicPr>
        <p:blipFill>
          <a:blip r:embed="rId4"/>
          <a:stretch>
            <a:fillRect/>
          </a:stretch>
        </p:blipFill>
        <p:spPr>
          <a:xfrm>
            <a:off x="6172121" y="1341095"/>
            <a:ext cx="3599926" cy="1614511"/>
          </a:xfrm>
          <a:prstGeom prst="rect">
            <a:avLst/>
          </a:prstGeom>
        </p:spPr>
      </p:pic>
      <p:cxnSp>
        <p:nvCxnSpPr>
          <p:cNvPr id="30" name="Straight Connector 29">
            <a:extLst>
              <a:ext uri="{FF2B5EF4-FFF2-40B4-BE49-F238E27FC236}">
                <a16:creationId xmlns:a16="http://schemas.microsoft.com/office/drawing/2014/main" id="{4C3F4B1E-3EAB-415B-825A-464AAF1D75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5027185"/>
            <a:ext cx="8643010"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32" name="Picture 31">
            <a:extLst>
              <a:ext uri="{FF2B5EF4-FFF2-40B4-BE49-F238E27FC236}">
                <a16:creationId xmlns:a16="http://schemas.microsoft.com/office/drawing/2014/main" id="{6B708961-E777-4956-A983-78A4F532F4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4" name="Straight Connector 33">
            <a:extLst>
              <a:ext uri="{FF2B5EF4-FFF2-40B4-BE49-F238E27FC236}">
                <a16:creationId xmlns:a16="http://schemas.microsoft.com/office/drawing/2014/main" id="{59D3B50E-372C-47D8-BC90-104318AD8B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3764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32" name="Picture 31">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3" name="Straight Connector 3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29" name="Rectangle 28">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FFA6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Content Placeholder 16" descr="A screenshot of a graph&#10;&#10;Description automatically generated">
            <a:extLst>
              <a:ext uri="{FF2B5EF4-FFF2-40B4-BE49-F238E27FC236}">
                <a16:creationId xmlns:a16="http://schemas.microsoft.com/office/drawing/2014/main" id="{7585D296-1286-AAB3-0883-03CAF7CFFAE2}"/>
              </a:ext>
            </a:extLst>
          </p:cNvPr>
          <p:cNvPicPr>
            <a:picLocks noGrp="1" noChangeAspect="1"/>
          </p:cNvPicPr>
          <p:nvPr>
            <p:ph idx="1"/>
          </p:nvPr>
        </p:nvPicPr>
        <p:blipFill>
          <a:blip r:embed="rId3"/>
          <a:stretch>
            <a:fillRect/>
          </a:stretch>
        </p:blipFill>
        <p:spPr>
          <a:xfrm>
            <a:off x="371475" y="271468"/>
            <a:ext cx="11579829" cy="6269878"/>
          </a:xfrm>
          <a:prstGeom prst="rect">
            <a:avLst/>
          </a:prstGeom>
        </p:spPr>
      </p:pic>
    </p:spTree>
    <p:extLst>
      <p:ext uri="{BB962C8B-B14F-4D97-AF65-F5344CB8AC3E}">
        <p14:creationId xmlns:p14="http://schemas.microsoft.com/office/powerpoint/2010/main" val="4218950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414E6-C3E8-90E2-30EB-08C04A86E41F}"/>
              </a:ext>
            </a:extLst>
          </p:cNvPr>
          <p:cNvSpPr>
            <a:spLocks noGrp="1"/>
          </p:cNvSpPr>
          <p:nvPr>
            <p:ph type="title"/>
          </p:nvPr>
        </p:nvSpPr>
        <p:spPr>
          <a:xfrm>
            <a:off x="1451579" y="161969"/>
            <a:ext cx="9603275" cy="653578"/>
          </a:xfrm>
        </p:spPr>
        <p:txBody>
          <a:bodyPr/>
          <a:lstStyle/>
          <a:p>
            <a:pPr algn="ctr"/>
            <a:r>
              <a:rPr lang="en-GB" sz="2800" b="1" u="sng" kern="100" dirty="0">
                <a:effectLst/>
                <a:latin typeface="Calibri" panose="020F0502020204030204" pitchFamily="34" charset="0"/>
                <a:ea typeface="Aptos" panose="020B0004020202020204" pitchFamily="34" charset="0"/>
                <a:cs typeface="Times New Roman" panose="02020603050405020304" pitchFamily="18" charset="0"/>
              </a:rPr>
              <a:t>Conclusion</a:t>
            </a:r>
            <a:endParaRPr lang="en-US" dirty="0"/>
          </a:p>
        </p:txBody>
      </p:sp>
      <p:sp>
        <p:nvSpPr>
          <p:cNvPr id="3" name="Content Placeholder 2">
            <a:extLst>
              <a:ext uri="{FF2B5EF4-FFF2-40B4-BE49-F238E27FC236}">
                <a16:creationId xmlns:a16="http://schemas.microsoft.com/office/drawing/2014/main" id="{3124B85E-6CB7-3FE5-5F07-298D3BFEF04A}"/>
              </a:ext>
            </a:extLst>
          </p:cNvPr>
          <p:cNvSpPr>
            <a:spLocks noGrp="1"/>
          </p:cNvSpPr>
          <p:nvPr>
            <p:ph idx="1"/>
          </p:nvPr>
        </p:nvSpPr>
        <p:spPr>
          <a:xfrm>
            <a:off x="383059" y="914642"/>
            <a:ext cx="11405287" cy="4831250"/>
          </a:xfrm>
        </p:spPr>
        <p:txBody>
          <a:bodyPr>
            <a:normAutofit fontScale="85000" lnSpcReduction="20000"/>
          </a:bodyPr>
          <a:lstStyle/>
          <a:p>
            <a:pPr>
              <a:lnSpc>
                <a:spcPct val="115000"/>
              </a:lnSpc>
              <a:spcAft>
                <a:spcPts val="800"/>
              </a:spcAft>
            </a:pPr>
            <a:r>
              <a:rPr lang="en-GB" sz="2000" kern="100" dirty="0">
                <a:effectLst/>
                <a:latin typeface="Calibri" panose="020F0502020204030204" pitchFamily="34" charset="0"/>
                <a:ea typeface="Aptos" panose="020B0004020202020204" pitchFamily="34" charset="0"/>
                <a:cs typeface="Calibri" panose="020F0502020204030204" pitchFamily="34" charset="0"/>
              </a:rPr>
              <a:t>In this project, I utilised Excel and Tableau to analyse, visualise and interpret key datasets relevant to global economic and social indicators. Although, I am an Excel beginner level, I understand that by leveraging its powerful data processing capabilities, I was able to clean and organise large datasets.</a:t>
            </a:r>
          </a:p>
          <a:p>
            <a:pPr>
              <a:lnSpc>
                <a:spcPct val="115000"/>
              </a:lnSpc>
              <a:spcAft>
                <a:spcPts val="800"/>
              </a:spcAft>
            </a:pPr>
            <a:r>
              <a:rPr lang="en-GB" sz="2000" kern="100" dirty="0">
                <a:effectLst/>
                <a:latin typeface="Calibri" panose="020F0502020204030204" pitchFamily="34" charset="0"/>
                <a:ea typeface="Aptos" panose="020B0004020202020204" pitchFamily="34" charset="0"/>
                <a:cs typeface="Calibri" panose="020F0502020204030204" pitchFamily="34" charset="0"/>
              </a:rPr>
              <a:t>Subsequently, as a first time Tableau user, Tableau was used to create dynamic and interactive visualizations, allowing for deeper insights and more intuitive understanding of the trends.</a:t>
            </a:r>
          </a:p>
          <a:p>
            <a:pPr>
              <a:lnSpc>
                <a:spcPct val="115000"/>
              </a:lnSpc>
              <a:spcAft>
                <a:spcPts val="800"/>
              </a:spcAft>
            </a:pPr>
            <a:r>
              <a:rPr lang="en-GB" sz="2000" kern="100" dirty="0">
                <a:effectLst/>
                <a:latin typeface="Calibri" panose="020F0502020204030204" pitchFamily="34" charset="0"/>
                <a:ea typeface="Aptos" panose="020B0004020202020204" pitchFamily="34" charset="0"/>
                <a:cs typeface="Calibri" panose="020F0502020204030204" pitchFamily="34" charset="0"/>
              </a:rPr>
              <a:t>The </a:t>
            </a:r>
            <a:r>
              <a:rPr lang="en-GB" sz="2000" b="1" kern="100" dirty="0">
                <a:effectLst/>
                <a:latin typeface="Calibri" panose="020F0502020204030204" pitchFamily="34" charset="0"/>
                <a:ea typeface="Aptos" panose="020B0004020202020204" pitchFamily="34" charset="0"/>
                <a:cs typeface="Calibri" panose="020F0502020204030204" pitchFamily="34" charset="0"/>
              </a:rPr>
              <a:t>Bar Chart</a:t>
            </a:r>
            <a:r>
              <a:rPr lang="en-GB" sz="2000" kern="100" dirty="0">
                <a:effectLst/>
                <a:latin typeface="Calibri" panose="020F0502020204030204" pitchFamily="34" charset="0"/>
                <a:ea typeface="Aptos" panose="020B0004020202020204" pitchFamily="34" charset="0"/>
                <a:cs typeface="Calibri" panose="020F0502020204030204" pitchFamily="34" charset="0"/>
              </a:rPr>
              <a:t> visualisation highlighted the vast differences in smartphone penetration across the 20 countries. Indicates levels of technological adoption, that correlate with both population size and economic development.</a:t>
            </a:r>
          </a:p>
          <a:p>
            <a:pPr>
              <a:lnSpc>
                <a:spcPct val="115000"/>
              </a:lnSpc>
              <a:spcAft>
                <a:spcPts val="800"/>
              </a:spcAft>
            </a:pPr>
            <a:r>
              <a:rPr lang="en-GB" sz="2000" kern="100" dirty="0">
                <a:effectLst/>
                <a:latin typeface="Calibri" panose="020F0502020204030204" pitchFamily="34" charset="0"/>
                <a:ea typeface="Aptos" panose="020B0004020202020204" pitchFamily="34" charset="0"/>
                <a:cs typeface="Calibri" panose="020F0502020204030204" pitchFamily="34" charset="0"/>
              </a:rPr>
              <a:t>The </a:t>
            </a:r>
            <a:r>
              <a:rPr lang="en-GB" sz="2000" b="1" kern="100" dirty="0">
                <a:effectLst/>
                <a:latin typeface="Calibri" panose="020F0502020204030204" pitchFamily="34" charset="0"/>
                <a:ea typeface="Aptos" panose="020B0004020202020204" pitchFamily="34" charset="0"/>
                <a:cs typeface="Calibri" panose="020F0502020204030204" pitchFamily="34" charset="0"/>
              </a:rPr>
              <a:t>scatter plot</a:t>
            </a:r>
            <a:r>
              <a:rPr lang="en-GB" sz="2000" kern="100" dirty="0">
                <a:effectLst/>
                <a:latin typeface="Calibri" panose="020F0502020204030204" pitchFamily="34" charset="0"/>
                <a:ea typeface="Aptos" panose="020B0004020202020204" pitchFamily="34" charset="0"/>
                <a:cs typeface="Calibri" panose="020F0502020204030204" pitchFamily="34" charset="0"/>
              </a:rPr>
              <a:t> showcases the relationship between GPD per capita and life expectancy.</a:t>
            </a:r>
          </a:p>
          <a:p>
            <a:pPr>
              <a:lnSpc>
                <a:spcPct val="115000"/>
              </a:lnSpc>
              <a:spcAft>
                <a:spcPts val="800"/>
              </a:spcAft>
            </a:pPr>
            <a:r>
              <a:rPr lang="en-GB" sz="2000" kern="100" dirty="0">
                <a:effectLst/>
                <a:latin typeface="Calibri" panose="020F0502020204030204" pitchFamily="34" charset="0"/>
                <a:ea typeface="Aptos" panose="020B0004020202020204" pitchFamily="34" charset="0"/>
                <a:cs typeface="Calibri" panose="020F0502020204030204" pitchFamily="34" charset="0"/>
              </a:rPr>
              <a:t>As expected, countries with higher GPD per capita generally tend to have higher life expectancy.</a:t>
            </a:r>
          </a:p>
          <a:p>
            <a:pPr>
              <a:lnSpc>
                <a:spcPct val="115000"/>
              </a:lnSpc>
              <a:spcAft>
                <a:spcPts val="800"/>
              </a:spcAft>
            </a:pPr>
            <a:r>
              <a:rPr lang="en-GB" sz="2000" kern="100" dirty="0">
                <a:effectLst/>
                <a:latin typeface="Calibri" panose="020F0502020204030204" pitchFamily="34" charset="0"/>
                <a:ea typeface="Aptos" panose="020B0004020202020204" pitchFamily="34" charset="0"/>
                <a:cs typeface="Times New Roman" panose="02020603050405020304" pitchFamily="18" charset="0"/>
              </a:rPr>
              <a:t>The </a:t>
            </a:r>
            <a:r>
              <a:rPr lang="en-GB" sz="2000" b="1" kern="100" dirty="0">
                <a:effectLst/>
                <a:latin typeface="Calibri" panose="020F0502020204030204" pitchFamily="34" charset="0"/>
                <a:ea typeface="Aptos" panose="020B0004020202020204" pitchFamily="34" charset="0"/>
                <a:cs typeface="Times New Roman" panose="02020603050405020304" pitchFamily="18" charset="0"/>
              </a:rPr>
              <a:t>Map visualization</a:t>
            </a:r>
            <a:r>
              <a:rPr lang="en-GB" sz="2000" kern="100" dirty="0">
                <a:effectLst/>
                <a:latin typeface="Calibri" panose="020F0502020204030204" pitchFamily="34" charset="0"/>
                <a:ea typeface="Aptos" panose="020B0004020202020204" pitchFamily="34" charset="0"/>
                <a:cs typeface="Times New Roman" panose="02020603050405020304" pitchFamily="18" charset="0"/>
              </a:rPr>
              <a:t>, allowed for a geographical perspective on life expectancy, clearly showing regional disparities that are important for policymakers to consider global health initiatives.</a:t>
            </a:r>
            <a:endParaRPr lang="en-GB" sz="2000" kern="100" dirty="0">
              <a:effectLst/>
              <a:latin typeface="Aptos" panose="020B0004020202020204" pitchFamily="34" charset="0"/>
              <a:ea typeface="Aptos" panose="020B0004020202020204" pitchFamily="34" charset="0"/>
              <a:cs typeface="Times New Roman" panose="02020603050405020304" pitchFamily="18" charset="0"/>
            </a:endParaRPr>
          </a:p>
          <a:p>
            <a:r>
              <a:rPr lang="en-GB" sz="2000" dirty="0">
                <a:effectLst/>
                <a:latin typeface="Calibri" panose="020F0502020204030204" pitchFamily="34" charset="0"/>
                <a:ea typeface="Aptos" panose="020B0004020202020204" pitchFamily="34" charset="0"/>
              </a:rPr>
              <a:t>Lastly, the </a:t>
            </a:r>
            <a:r>
              <a:rPr lang="en-GB" sz="2000" b="1" dirty="0">
                <a:effectLst/>
                <a:latin typeface="Calibri" panose="020F0502020204030204" pitchFamily="34" charset="0"/>
                <a:ea typeface="Aptos" panose="020B0004020202020204" pitchFamily="34" charset="0"/>
              </a:rPr>
              <a:t>line chart</a:t>
            </a:r>
            <a:r>
              <a:rPr lang="en-GB" sz="2000" dirty="0">
                <a:effectLst/>
                <a:latin typeface="Calibri" panose="020F0502020204030204" pitchFamily="34" charset="0"/>
                <a:ea typeface="Aptos" panose="020B0004020202020204" pitchFamily="34" charset="0"/>
              </a:rPr>
              <a:t>, provides a historical overview of GDP per capita trends, showing economic fluctuations over recent years. The spike observed in certain years, prompts further investigation into economic events that may have caused changes</a:t>
            </a:r>
            <a:r>
              <a:rPr lang="en-GB" sz="2000" dirty="0">
                <a:effectLst/>
              </a:rPr>
              <a:t> </a:t>
            </a:r>
            <a:endParaRPr lang="en-US" sz="2000" dirty="0"/>
          </a:p>
          <a:p>
            <a:endParaRPr lang="en-US" dirty="0"/>
          </a:p>
        </p:txBody>
      </p:sp>
    </p:spTree>
    <p:extLst>
      <p:ext uri="{BB962C8B-B14F-4D97-AF65-F5344CB8AC3E}">
        <p14:creationId xmlns:p14="http://schemas.microsoft.com/office/powerpoint/2010/main" val="1956925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59FC1-9E4B-2B35-7E1B-77D94019FC85}"/>
              </a:ext>
            </a:extLst>
          </p:cNvPr>
          <p:cNvSpPr>
            <a:spLocks noGrp="1"/>
          </p:cNvSpPr>
          <p:nvPr>
            <p:ph type="title"/>
          </p:nvPr>
        </p:nvSpPr>
        <p:spPr>
          <a:xfrm>
            <a:off x="1389796" y="1064011"/>
            <a:ext cx="9603275" cy="801859"/>
          </a:xfrm>
        </p:spPr>
        <p:txBody>
          <a:bodyPr>
            <a:normAutofit fontScale="90000"/>
          </a:bodyPr>
          <a:lstStyle/>
          <a:p>
            <a:pPr algn="ctr"/>
            <a:r>
              <a:rPr lang="en-GB" sz="2700" b="1" u="sng" kern="100" dirty="0">
                <a:effectLst/>
                <a:latin typeface="Calibri" panose="020F0502020204030204" pitchFamily="34" charset="0"/>
                <a:ea typeface="Aptos" panose="020B0004020202020204" pitchFamily="34" charset="0"/>
                <a:cs typeface="Times New Roman" panose="02020603050405020304" pitchFamily="18" charset="0"/>
              </a:rPr>
              <a:t>Final</a:t>
            </a:r>
            <a:r>
              <a:rPr lang="en-GB" sz="1800" b="1" u="sng" kern="100" dirty="0">
                <a:effectLst/>
                <a:latin typeface="Calibri" panose="020F0502020204030204" pitchFamily="34" charset="0"/>
                <a:ea typeface="Aptos" panose="020B0004020202020204" pitchFamily="34" charset="0"/>
                <a:cs typeface="Times New Roman" panose="02020603050405020304" pitchFamily="18" charset="0"/>
              </a:rPr>
              <a:t> </a:t>
            </a:r>
            <a:r>
              <a:rPr lang="en-GB" sz="2700" b="1" u="sng" kern="100" dirty="0">
                <a:effectLst/>
                <a:latin typeface="Calibri" panose="020F0502020204030204" pitchFamily="34" charset="0"/>
                <a:ea typeface="Aptos" panose="020B0004020202020204" pitchFamily="34" charset="0"/>
                <a:cs typeface="Times New Roman" panose="02020603050405020304" pitchFamily="18" charset="0"/>
              </a:rPr>
              <a:t>considerations</a:t>
            </a:r>
            <a:br>
              <a:rPr lang="en-GB" sz="1800" kern="100" dirty="0">
                <a:effectLst/>
                <a:latin typeface="Aptos" panose="020B0004020202020204" pitchFamily="34" charset="0"/>
                <a:ea typeface="Aptos" panose="020B000402020202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0BA1E6DF-44A1-A00A-5A45-3CFEC2619795}"/>
              </a:ext>
            </a:extLst>
          </p:cNvPr>
          <p:cNvSpPr>
            <a:spLocks noGrp="1"/>
          </p:cNvSpPr>
          <p:nvPr>
            <p:ph idx="1"/>
          </p:nvPr>
        </p:nvSpPr>
        <p:spPr>
          <a:xfrm>
            <a:off x="1294362" y="2063579"/>
            <a:ext cx="9603275" cy="3509318"/>
          </a:xfrm>
        </p:spPr>
        <p:txBody>
          <a:bodyPr/>
          <a:lstStyle/>
          <a:p>
            <a:pPr>
              <a:lnSpc>
                <a:spcPct val="115000"/>
              </a:lnSpc>
              <a:spcAft>
                <a:spcPts val="800"/>
              </a:spcAft>
            </a:pPr>
            <a:r>
              <a:rPr lang="en-GB" sz="1800" kern="100" dirty="0">
                <a:effectLst/>
                <a:latin typeface="Calibri" panose="020F0502020204030204" pitchFamily="34" charset="0"/>
                <a:ea typeface="Aptos" panose="020B0004020202020204" pitchFamily="34" charset="0"/>
                <a:cs typeface="Times New Roman" panose="02020603050405020304" pitchFamily="18" charset="0"/>
              </a:rPr>
              <a:t>The combination of Excel and tableau in this assignment, demonstrates the power of data visualisation in making complex datasets more accessible and easier to understand.</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00" dirty="0">
                <a:effectLst/>
                <a:latin typeface="Calibri" panose="020F0502020204030204" pitchFamily="34" charset="0"/>
                <a:ea typeface="Aptos" panose="020B0004020202020204" pitchFamily="34" charset="0"/>
                <a:cs typeface="Times New Roman" panose="02020603050405020304" pitchFamily="18" charset="0"/>
              </a:rPr>
              <a:t>For future work, integrating more real time-data, could provide even more comprehensive insights. Additionally, refining the visualizations based on user feedback, could further enhance the dashboard’s usability and impact</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00" dirty="0">
                <a:effectLst/>
                <a:latin typeface="Calibri" panose="020F0502020204030204" pitchFamily="34" charset="0"/>
                <a:ea typeface="Aptos" panose="020B0004020202020204" pitchFamily="34" charset="0"/>
                <a:cs typeface="Times New Roman" panose="02020603050405020304" pitchFamily="18" charset="0"/>
              </a:rPr>
              <a:t>Overall, this project underscores the importance of data-driven decision making and the role that tools like Excel and Tableau can play, in presenting those decisions.</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2969409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767B4-35F9-528F-C590-2B83FE76C2AA}"/>
              </a:ext>
            </a:extLst>
          </p:cNvPr>
          <p:cNvSpPr>
            <a:spLocks noGrp="1"/>
          </p:cNvSpPr>
          <p:nvPr>
            <p:ph type="title"/>
          </p:nvPr>
        </p:nvSpPr>
        <p:spPr/>
        <p:txBody>
          <a:bodyPr/>
          <a:lstStyle/>
          <a:p>
            <a:pPr algn="ctr"/>
            <a:r>
              <a:rPr lang="en-GB" sz="3200" b="1" u="sng" kern="100" dirty="0">
                <a:solidFill>
                  <a:srgbClr val="0F4761"/>
                </a:solidFill>
                <a:effectLst/>
                <a:latin typeface="Calibri" panose="020F0502020204030204" pitchFamily="34" charset="0"/>
                <a:ea typeface="Times New Roman" panose="02020603050405020304" pitchFamily="18" charset="0"/>
                <a:cs typeface="Times New Roman" panose="02020603050405020304" pitchFamily="18" charset="0"/>
              </a:rPr>
              <a:t>Introduction</a:t>
            </a:r>
            <a:br>
              <a:rPr lang="en-GB" sz="3200" b="1"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9BDD5D06-10C1-548B-5248-6E991FB45C7D}"/>
              </a:ext>
            </a:extLst>
          </p:cNvPr>
          <p:cNvSpPr>
            <a:spLocks noGrp="1"/>
          </p:cNvSpPr>
          <p:nvPr>
            <p:ph idx="1"/>
          </p:nvPr>
        </p:nvSpPr>
        <p:spPr/>
        <p:txBody>
          <a:bodyPr>
            <a:normAutofit lnSpcReduction="10000"/>
          </a:bodyPr>
          <a:lstStyle/>
          <a:p>
            <a:pPr>
              <a:lnSpc>
                <a:spcPct val="115000"/>
              </a:lnSpc>
              <a:spcAft>
                <a:spcPts val="800"/>
              </a:spcAft>
            </a:pPr>
            <a:r>
              <a:rPr lang="en-GB" sz="1800" kern="0" dirty="0">
                <a:effectLst/>
                <a:latin typeface="Calibri" panose="020F0502020204030204" pitchFamily="34" charset="0"/>
                <a:ea typeface="Times New Roman" panose="02020603050405020304" pitchFamily="18" charset="0"/>
                <a:cs typeface="Times New Roman" panose="02020603050405020304" pitchFamily="18" charset="0"/>
              </a:rPr>
              <a:t>Currently, we are living in the era of big data, where data has been described as a raw material for business. The volume of data used in businesses, industries, research organizations, and technological development is massive, and it is rapidly growing every day. </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0" dirty="0">
                <a:effectLst/>
                <a:latin typeface="Calibri" panose="020F0502020204030204" pitchFamily="34" charset="0"/>
                <a:ea typeface="Times New Roman" panose="02020603050405020304" pitchFamily="18" charset="0"/>
                <a:cs typeface="Times New Roman" panose="02020603050405020304" pitchFamily="18" charset="0"/>
              </a:rPr>
              <a:t>The more data we collect and analyse, the </a:t>
            </a:r>
            <a:r>
              <a:rPr lang="en-GB" sz="1800" kern="0" dirty="0">
                <a:latin typeface="Calibri" panose="020F0502020204030204" pitchFamily="34" charset="0"/>
                <a:ea typeface="Times New Roman" panose="02020603050405020304" pitchFamily="18" charset="0"/>
                <a:cs typeface="Times New Roman" panose="02020603050405020304" pitchFamily="18" charset="0"/>
              </a:rPr>
              <a:t>better for </a:t>
            </a:r>
            <a:r>
              <a:rPr lang="en-GB" sz="1800" kern="0" dirty="0">
                <a:effectLst/>
                <a:latin typeface="Calibri" panose="020F0502020204030204" pitchFamily="34" charset="0"/>
                <a:ea typeface="Times New Roman" panose="02020603050405020304" pitchFamily="18" charset="0"/>
                <a:cs typeface="Times New Roman" panose="02020603050405020304" pitchFamily="18" charset="0"/>
              </a:rPr>
              <a:t>business in making those critical decisions. However, with the enormous growth of data, it has become harder for businesses to extract crucial information from the available data. </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0" dirty="0">
                <a:effectLst/>
                <a:latin typeface="Calibri" panose="020F0502020204030204" pitchFamily="34" charset="0"/>
                <a:ea typeface="Times New Roman" panose="02020603050405020304" pitchFamily="18" charset="0"/>
                <a:cs typeface="Times New Roman" panose="02020603050405020304" pitchFamily="18" charset="0"/>
              </a:rPr>
              <a:t>That is where the importance of </a:t>
            </a:r>
            <a:r>
              <a:rPr lang="en-GB" sz="1800" i="1" kern="0" dirty="0">
                <a:effectLst/>
                <a:latin typeface="Calibri" panose="020F0502020204030204" pitchFamily="34" charset="0"/>
                <a:ea typeface="Times New Roman" panose="02020603050405020304" pitchFamily="18" charset="0"/>
                <a:cs typeface="Times New Roman" panose="02020603050405020304" pitchFamily="18" charset="0"/>
              </a:rPr>
              <a:t>Data </a:t>
            </a:r>
            <a:r>
              <a:rPr lang="en-GB" sz="1800" i="1" kern="0" dirty="0">
                <a:latin typeface="Calibri" panose="020F0502020204030204" pitchFamily="34" charset="0"/>
                <a:ea typeface="Times New Roman" panose="02020603050405020304" pitchFamily="18" charset="0"/>
                <a:cs typeface="Times New Roman" panose="02020603050405020304" pitchFamily="18" charset="0"/>
              </a:rPr>
              <a:t>V</a:t>
            </a:r>
            <a:r>
              <a:rPr lang="en-GB" sz="1800" i="1" kern="0" dirty="0">
                <a:effectLst/>
                <a:latin typeface="Calibri" panose="020F0502020204030204" pitchFamily="34" charset="0"/>
                <a:ea typeface="Times New Roman" panose="02020603050405020304" pitchFamily="18" charset="0"/>
                <a:cs typeface="Times New Roman" panose="02020603050405020304" pitchFamily="18" charset="0"/>
              </a:rPr>
              <a:t>isualization </a:t>
            </a:r>
            <a:r>
              <a:rPr lang="en-GB" sz="1800" kern="0" dirty="0">
                <a:effectLst/>
                <a:latin typeface="Calibri" panose="020F0502020204030204" pitchFamily="34" charset="0"/>
                <a:ea typeface="Times New Roman" panose="02020603050405020304" pitchFamily="18" charset="0"/>
                <a:cs typeface="Times New Roman" panose="02020603050405020304" pitchFamily="18" charset="0"/>
              </a:rPr>
              <a:t>becomes clear. Data visualization summarises and presents a huge amount of data in a simple and easy-to-understand format to communicate the information clearly and effectively.</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755876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4F9C3-0958-0D0E-CEF5-5288D2F1F4E3}"/>
              </a:ext>
            </a:extLst>
          </p:cNvPr>
          <p:cNvSpPr>
            <a:spLocks noGrp="1"/>
          </p:cNvSpPr>
          <p:nvPr>
            <p:ph type="title"/>
          </p:nvPr>
        </p:nvSpPr>
        <p:spPr/>
        <p:txBody>
          <a:bodyPr/>
          <a:lstStyle/>
          <a:p>
            <a:pPr algn="ctr"/>
            <a:r>
              <a:rPr lang="en-GB" sz="3200" b="1" u="sng" kern="100" dirty="0">
                <a:solidFill>
                  <a:srgbClr val="0F4761"/>
                </a:solidFill>
                <a:effectLst/>
                <a:latin typeface="Calibri" panose="020F0502020204030204" pitchFamily="34" charset="0"/>
                <a:ea typeface="Times New Roman" panose="02020603050405020304" pitchFamily="18" charset="0"/>
                <a:cs typeface="Times New Roman" panose="02020603050405020304" pitchFamily="18" charset="0"/>
              </a:rPr>
              <a:t>Scenario</a:t>
            </a:r>
            <a:br>
              <a:rPr lang="en-GB" sz="3200" b="1"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7C70AD90-8841-F212-8298-52C583C18809}"/>
              </a:ext>
            </a:extLst>
          </p:cNvPr>
          <p:cNvSpPr>
            <a:spLocks noGrp="1"/>
          </p:cNvSpPr>
          <p:nvPr>
            <p:ph idx="1"/>
          </p:nvPr>
        </p:nvSpPr>
        <p:spPr/>
        <p:txBody>
          <a:bodyPr/>
          <a:lstStyle/>
          <a:p>
            <a:pPr>
              <a:lnSpc>
                <a:spcPct val="115000"/>
              </a:lnSpc>
              <a:spcAft>
                <a:spcPts val="800"/>
              </a:spcAft>
            </a:pPr>
            <a:r>
              <a:rPr lang="en-GB" sz="1800" kern="100" dirty="0">
                <a:effectLst/>
                <a:latin typeface="Calibri" panose="020F0502020204030204" pitchFamily="34" charset="0"/>
                <a:ea typeface="Aptos" panose="020B0004020202020204" pitchFamily="34" charset="0"/>
                <a:cs typeface="Times New Roman" panose="02020603050405020304" pitchFamily="18" charset="0"/>
              </a:rPr>
              <a:t>This assignment was given to me, to work on the </a:t>
            </a:r>
            <a:r>
              <a:rPr lang="en-GB" sz="1800" b="1" u="sng" kern="100" dirty="0">
                <a:effectLst/>
                <a:latin typeface="Calibri" panose="020F0502020204030204" pitchFamily="34" charset="0"/>
                <a:ea typeface="Aptos" panose="020B0004020202020204" pitchFamily="34" charset="0"/>
                <a:cs typeface="Times New Roman" panose="02020603050405020304" pitchFamily="18" charset="0"/>
              </a:rPr>
              <a:t>Wealth of Nations</a:t>
            </a:r>
            <a:r>
              <a:rPr lang="en-GB" sz="1800" kern="100" dirty="0">
                <a:effectLst/>
                <a:latin typeface="Calibri" panose="020F0502020204030204" pitchFamily="34" charset="0"/>
                <a:ea typeface="Aptos" panose="020B0004020202020204" pitchFamily="34" charset="0"/>
                <a:cs typeface="Times New Roman" panose="02020603050405020304" pitchFamily="18" charset="0"/>
              </a:rPr>
              <a:t> project.</a:t>
            </a:r>
          </a:p>
          <a:p>
            <a:pPr>
              <a:lnSpc>
                <a:spcPct val="115000"/>
              </a:lnSpc>
              <a:spcAft>
                <a:spcPts val="800"/>
              </a:spcAft>
            </a:pPr>
            <a:r>
              <a:rPr lang="en-GB" sz="1800" kern="100" dirty="0">
                <a:latin typeface="Calibri" panose="020F0502020204030204" pitchFamily="34" charset="0"/>
                <a:ea typeface="Aptos" panose="020B0004020202020204" pitchFamily="34" charset="0"/>
                <a:cs typeface="Times New Roman" panose="02020603050405020304" pitchFamily="18" charset="0"/>
              </a:rPr>
              <a:t>Considering the fact the client is colour blind, </a:t>
            </a:r>
            <a:r>
              <a:rPr lang="en-GB" sz="1800" kern="100" dirty="0">
                <a:effectLst/>
                <a:latin typeface="Calibri" panose="020F0502020204030204" pitchFamily="34" charset="0"/>
                <a:ea typeface="Aptos" panose="020B0004020202020204" pitchFamily="34" charset="0"/>
                <a:cs typeface="Times New Roman" panose="02020603050405020304" pitchFamily="18" charset="0"/>
              </a:rPr>
              <a:t> I have created a visual report, that will show the data in the form of charts and maps using Tableau, to help the client understand and make better decision making.</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GB" sz="1800" dirty="0">
                <a:effectLst/>
                <a:latin typeface="Calibri" panose="020F0502020204030204" pitchFamily="34" charset="0"/>
                <a:ea typeface="Aptos" panose="020B0004020202020204" pitchFamily="34" charset="0"/>
              </a:rPr>
              <a:t>Firstly, I will consider data protection and computer misuse policies. Then, I will go through step by step explaining the data set presented on the Excel sheet.</a:t>
            </a:r>
            <a:r>
              <a:rPr lang="en-GB" dirty="0">
                <a:effectLst/>
              </a:rPr>
              <a:t> </a:t>
            </a:r>
          </a:p>
          <a:p>
            <a:r>
              <a:rPr lang="en-GB" sz="1800" dirty="0">
                <a:effectLst/>
                <a:latin typeface="Calibri" panose="020F0502020204030204" pitchFamily="34" charset="0"/>
                <a:ea typeface="Aptos" panose="020B0004020202020204" pitchFamily="34" charset="0"/>
              </a:rPr>
              <a:t>As a data analyst, it is important to understand the importance of data protection and the steps that must be taken to ensure that sensitive information is kept secure. </a:t>
            </a:r>
            <a:endParaRPr lang="en-US" dirty="0"/>
          </a:p>
        </p:txBody>
      </p:sp>
    </p:spTree>
    <p:extLst>
      <p:ext uri="{BB962C8B-B14F-4D97-AF65-F5344CB8AC3E}">
        <p14:creationId xmlns:p14="http://schemas.microsoft.com/office/powerpoint/2010/main" val="256229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3E41A-F3D5-0E3A-7CB3-D899EDCDF493}"/>
              </a:ext>
            </a:extLst>
          </p:cNvPr>
          <p:cNvSpPr>
            <a:spLocks noGrp="1"/>
          </p:cNvSpPr>
          <p:nvPr>
            <p:ph type="title"/>
          </p:nvPr>
        </p:nvSpPr>
        <p:spPr>
          <a:xfrm>
            <a:off x="1451578" y="342420"/>
            <a:ext cx="9603275" cy="1049235"/>
          </a:xfrm>
        </p:spPr>
        <p:txBody>
          <a:bodyPr/>
          <a:lstStyle/>
          <a:p>
            <a:pPr algn="ctr"/>
            <a:r>
              <a:rPr lang="en-GB" b="1" u="sng" kern="100" dirty="0">
                <a:solidFill>
                  <a:srgbClr val="0F4761"/>
                </a:solidFill>
                <a:effectLst/>
                <a:latin typeface="Calibri" panose="020F0502020204030204" pitchFamily="34" charset="0"/>
                <a:ea typeface="Times New Roman" panose="02020603050405020304" pitchFamily="18" charset="0"/>
                <a:cs typeface="Times New Roman" panose="02020603050405020304" pitchFamily="18" charset="0"/>
              </a:rPr>
              <a:t>Policies and Procedures</a:t>
            </a:r>
            <a:br>
              <a:rPr lang="en-GB" sz="1800" b="1"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28F79858-50A6-6672-0858-FEFA2ED391CC}"/>
              </a:ext>
            </a:extLst>
          </p:cNvPr>
          <p:cNvSpPr>
            <a:spLocks noGrp="1"/>
          </p:cNvSpPr>
          <p:nvPr>
            <p:ph idx="1"/>
          </p:nvPr>
        </p:nvSpPr>
        <p:spPr>
          <a:xfrm>
            <a:off x="1451578" y="1805667"/>
            <a:ext cx="9603275" cy="3450613"/>
          </a:xfrm>
        </p:spPr>
        <p:txBody>
          <a:bodyPr>
            <a:normAutofit/>
          </a:bodyPr>
          <a:lstStyle/>
          <a:p>
            <a:pPr marL="342900" lvl="0" indent="-342900">
              <a:lnSpc>
                <a:spcPct val="115000"/>
              </a:lnSpc>
              <a:buFont typeface="Calibri" panose="020F0502020204030204" pitchFamily="34" charset="0"/>
              <a:buChar char="-"/>
            </a:pPr>
            <a:r>
              <a:rPr lang="en-GB" sz="1800" b="1" kern="100" dirty="0">
                <a:effectLst/>
                <a:latin typeface="Times New Roman" panose="02020603050405020304" pitchFamily="18" charset="0"/>
                <a:ea typeface="Aptos" panose="020B0004020202020204" pitchFamily="34" charset="0"/>
                <a:cs typeface="Times New Roman" panose="02020603050405020304" pitchFamily="18" charset="0"/>
              </a:rPr>
              <a:t>Data Processing Policies - </a:t>
            </a:r>
            <a:r>
              <a:rPr lang="en-GB" sz="1800" kern="100" dirty="0">
                <a:solidFill>
                  <a:srgbClr val="444444"/>
                </a:solidFill>
                <a:effectLst/>
                <a:latin typeface="Calibri" panose="020F0502020204030204" pitchFamily="34" charset="0"/>
                <a:ea typeface="Aptos" panose="020B0004020202020204" pitchFamily="34" charset="0"/>
                <a:cs typeface="Times New Roman" panose="02020603050405020304" pitchFamily="18" charset="0"/>
              </a:rPr>
              <a:t>Organisations should map the way data flows, to see what data is being processed, how it’s being used and who is receiving it.</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buFont typeface="Calibri" panose="020F0502020204030204" pitchFamily="34" charset="0"/>
              <a:buChar char="-"/>
            </a:pPr>
            <a:r>
              <a:rPr lang="en-GB" sz="1800" b="1" kern="100" dirty="0">
                <a:effectLst/>
                <a:latin typeface="Calibri" panose="020F0502020204030204" pitchFamily="34" charset="0"/>
                <a:ea typeface="Aptos" panose="020B0004020202020204" pitchFamily="34" charset="0"/>
                <a:cs typeface="Times New Roman" panose="02020603050405020304" pitchFamily="18" charset="0"/>
              </a:rPr>
              <a:t>Encryption Policy</a:t>
            </a:r>
            <a:r>
              <a:rPr lang="en-GB" sz="1800" b="1" kern="100" dirty="0">
                <a:latin typeface="Aptos" panose="020B0004020202020204" pitchFamily="34" charset="0"/>
                <a:ea typeface="Aptos" panose="020B0004020202020204" pitchFamily="34" charset="0"/>
                <a:cs typeface="Times New Roman" panose="02020603050405020304" pitchFamily="18" charset="0"/>
              </a:rPr>
              <a:t> - </a:t>
            </a:r>
            <a:r>
              <a:rPr lang="en-GB" sz="1800" kern="100" dirty="0">
                <a:solidFill>
                  <a:srgbClr val="444444"/>
                </a:solidFill>
                <a:effectLst/>
                <a:latin typeface="Calibri" panose="020F0502020204030204" pitchFamily="34" charset="0"/>
                <a:ea typeface="Aptos" panose="020B0004020202020204" pitchFamily="34" charset="0"/>
                <a:cs typeface="Times New Roman" panose="02020603050405020304" pitchFamily="18" charset="0"/>
              </a:rPr>
              <a:t>Policy that helps obscuring information and replacing identifiers with something else, meaning it is only accessible or understandable to approved users.</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Font typeface="Calibri" panose="020F0502020204030204" pitchFamily="34" charset="0"/>
              <a:buChar char="-"/>
            </a:pPr>
            <a:r>
              <a:rPr lang="en-GB" sz="1800" b="1" kern="100" dirty="0">
                <a:solidFill>
                  <a:srgbClr val="444444"/>
                </a:solidFill>
                <a:effectLst/>
                <a:latin typeface="Calibri" panose="020F0502020204030204" pitchFamily="34" charset="0"/>
                <a:ea typeface="Aptos" panose="020B0004020202020204" pitchFamily="34" charset="0"/>
                <a:cs typeface="Times New Roman" panose="02020603050405020304" pitchFamily="18" charset="0"/>
              </a:rPr>
              <a:t>Passwords Policies </a:t>
            </a:r>
            <a:r>
              <a:rPr lang="en-GB" sz="1800" dirty="0">
                <a:solidFill>
                  <a:srgbClr val="444444"/>
                </a:solidFill>
                <a:effectLst/>
                <a:latin typeface="Calibri" panose="020F0502020204030204" pitchFamily="34" charset="0"/>
                <a:ea typeface="Aptos" panose="020B0004020202020204" pitchFamily="34" charset="0"/>
              </a:rPr>
              <a:t>Passwords should be always kept safe, should not be shared or displayed with anyone. </a:t>
            </a:r>
          </a:p>
          <a:p>
            <a:pPr marL="342900" lvl="0" indent="-342900">
              <a:lnSpc>
                <a:spcPct val="115000"/>
              </a:lnSpc>
              <a:buFont typeface="Calibri" panose="020F0502020204030204" pitchFamily="34" charset="0"/>
              <a:buChar char="-"/>
            </a:pPr>
            <a:r>
              <a:rPr lang="en-GB" sz="1800" b="1" kern="100" dirty="0">
                <a:solidFill>
                  <a:srgbClr val="444444"/>
                </a:solidFill>
                <a:effectLst/>
                <a:latin typeface="Calibri" panose="020F0502020204030204" pitchFamily="34" charset="0"/>
                <a:ea typeface="Aptos" panose="020B0004020202020204" pitchFamily="34" charset="0"/>
                <a:cs typeface="Times New Roman" panose="02020603050405020304" pitchFamily="18" charset="0"/>
              </a:rPr>
              <a:t>Email policies - </a:t>
            </a:r>
            <a:r>
              <a:rPr lang="en-GB" sz="1800" kern="100" dirty="0">
                <a:solidFill>
                  <a:srgbClr val="444444"/>
                </a:solidFill>
                <a:effectLst/>
                <a:latin typeface="Calibri" panose="020F0502020204030204" pitchFamily="34" charset="0"/>
                <a:ea typeface="Aptos" panose="020B0004020202020204" pitchFamily="34" charset="0"/>
                <a:cs typeface="Times New Roman" panose="02020603050405020304" pitchFamily="18" charset="0"/>
              </a:rPr>
              <a:t>Email policies should, therefore, mandate that employees take regular</a:t>
            </a:r>
            <a:r>
              <a:rPr lang="en-GB" sz="1800" kern="100" dirty="0">
                <a:solidFill>
                  <a:srgbClr val="444444"/>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GB" sz="1800" kern="100" dirty="0">
                <a:solidFill>
                  <a:srgbClr val="444444"/>
                </a:solidFill>
                <a:effectLst/>
                <a:latin typeface="Calibri" panose="020F0502020204030204" pitchFamily="34" charset="0"/>
                <a:ea typeface="Aptos" panose="020B0004020202020204" pitchFamily="34" charset="0"/>
                <a:cs typeface="Times New Roman" panose="02020603050405020304" pitchFamily="18" charset="0"/>
              </a:rPr>
              <a:t>staff awareness courses, to stay up to date with the threat of email-based fraud. (Phishing)</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Font typeface="Calibri" panose="020F0502020204030204" pitchFamily="34" charset="0"/>
              <a:buChar char="-"/>
            </a:pPr>
            <a:endParaRPr lang="en-GB" sz="1800" dirty="0">
              <a:solidFill>
                <a:srgbClr val="444444"/>
              </a:solidFill>
              <a:effectLst/>
              <a:latin typeface="Calibri" panose="020F0502020204030204" pitchFamily="34" charset="0"/>
              <a:ea typeface="Aptos" panose="020B0004020202020204" pitchFamily="34" charset="0"/>
            </a:endParaRPr>
          </a:p>
          <a:p>
            <a:pPr marL="0" lvl="0" indent="0">
              <a:lnSpc>
                <a:spcPct val="115000"/>
              </a:lnSpc>
              <a:spcAft>
                <a:spcPts val="800"/>
              </a:spcAft>
              <a:buNone/>
            </a:pPr>
            <a:endParaRPr lang="en-US" dirty="0"/>
          </a:p>
        </p:txBody>
      </p:sp>
    </p:spTree>
    <p:extLst>
      <p:ext uri="{BB962C8B-B14F-4D97-AF65-F5344CB8AC3E}">
        <p14:creationId xmlns:p14="http://schemas.microsoft.com/office/powerpoint/2010/main" val="1317376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87BBF-10AF-F176-7701-EFFD42A0A9CA}"/>
              </a:ext>
            </a:extLst>
          </p:cNvPr>
          <p:cNvSpPr>
            <a:spLocks noGrp="1"/>
          </p:cNvSpPr>
          <p:nvPr>
            <p:ph type="title"/>
          </p:nvPr>
        </p:nvSpPr>
        <p:spPr>
          <a:xfrm>
            <a:off x="1451579" y="201713"/>
            <a:ext cx="9603275" cy="1189942"/>
          </a:xfrm>
        </p:spPr>
        <p:txBody>
          <a:bodyPr vert="horz" lIns="91440" tIns="45720" rIns="91440" bIns="0" rtlCol="0">
            <a:normAutofit fontScale="90000"/>
          </a:bodyPr>
          <a:lstStyle/>
          <a:p>
            <a:pPr marL="342900" lvl="0" indent="-342900" algn="ctr">
              <a:spcAft>
                <a:spcPts val="800"/>
              </a:spcAft>
            </a:pPr>
            <a:r>
              <a:rPr lang="en-US" sz="1600" b="1" dirty="0">
                <a:latin typeface="Calibri" panose="020F0502020204030204" pitchFamily="34" charset="0"/>
                <a:cs typeface="Calibri" panose="020F0502020204030204" pitchFamily="34" charset="0"/>
              </a:rPr>
              <a:t>Create a Password to protect Workbook</a:t>
            </a:r>
            <a:br>
              <a:rPr lang="en-US" sz="1000" dirty="0"/>
            </a:br>
            <a:r>
              <a:rPr lang="en-US" sz="1400" dirty="0">
                <a:latin typeface="Calibri" panose="020F0502020204030204" pitchFamily="34" charset="0"/>
                <a:cs typeface="Calibri" panose="020F0502020204030204" pitchFamily="34" charset="0"/>
              </a:rPr>
              <a:t>Before I start organizing and make changes to the Workbook, I will have to protect it, for security measures. </a:t>
            </a:r>
            <a:br>
              <a:rPr lang="en-US" sz="1400" dirty="0">
                <a:latin typeface="Calibri" panose="020F0502020204030204" pitchFamily="34" charset="0"/>
                <a:cs typeface="Calibri" panose="020F0502020204030204" pitchFamily="34" charset="0"/>
              </a:rPr>
            </a:br>
            <a:br>
              <a:rPr lang="en-US" sz="1400" dirty="0">
                <a:latin typeface="Calibri" panose="020F0502020204030204" pitchFamily="34" charset="0"/>
                <a:cs typeface="Calibri" panose="020F0502020204030204" pitchFamily="34" charset="0"/>
              </a:rPr>
            </a:br>
            <a:r>
              <a:rPr lang="en-US" sz="1400" dirty="0">
                <a:latin typeface="Calibri" panose="020F0502020204030204" pitchFamily="34" charset="0"/>
                <a:cs typeface="Calibri" panose="020F0502020204030204" pitchFamily="34" charset="0"/>
              </a:rPr>
              <a:t>To do this, once the Workbook is open in Excel, go to Review Tab, click on protect Workbook, a screen will appear for you to create and verify a password, </a:t>
            </a:r>
            <a:br>
              <a:rPr lang="en-US" sz="1400" dirty="0">
                <a:latin typeface="Calibri" panose="020F0502020204030204" pitchFamily="34" charset="0"/>
                <a:cs typeface="Calibri" panose="020F0502020204030204" pitchFamily="34" charset="0"/>
              </a:rPr>
            </a:br>
            <a:r>
              <a:rPr lang="en-US" sz="1400" dirty="0">
                <a:latin typeface="Calibri" panose="020F0502020204030204" pitchFamily="34" charset="0"/>
                <a:cs typeface="Calibri" panose="020F0502020204030204" pitchFamily="34" charset="0"/>
              </a:rPr>
              <a:t>then click ok. Your Workbook will automatically be protected</a:t>
            </a:r>
            <a:br>
              <a:rPr lang="en-US" sz="1400" dirty="0">
                <a:latin typeface="Calibri" panose="020F0502020204030204" pitchFamily="34" charset="0"/>
                <a:cs typeface="Calibri" panose="020F0502020204030204" pitchFamily="34" charset="0"/>
              </a:rPr>
            </a:br>
            <a:endParaRPr lang="en-US" sz="1000" dirty="0">
              <a:latin typeface="Calibri" panose="020F0502020204030204" pitchFamily="34" charset="0"/>
              <a:cs typeface="Calibri" panose="020F0502020204030204" pitchFamily="34" charset="0"/>
            </a:endParaRPr>
          </a:p>
        </p:txBody>
      </p:sp>
      <p:sp>
        <p:nvSpPr>
          <p:cNvPr id="32" name="Content Placeholder 31">
            <a:extLst>
              <a:ext uri="{FF2B5EF4-FFF2-40B4-BE49-F238E27FC236}">
                <a16:creationId xmlns:a16="http://schemas.microsoft.com/office/drawing/2014/main" id="{06F31C8F-CDC0-8767-9638-27F5BEEED77F}"/>
              </a:ext>
            </a:extLst>
          </p:cNvPr>
          <p:cNvSpPr>
            <a:spLocks noGrp="1"/>
          </p:cNvSpPr>
          <p:nvPr>
            <p:ph idx="1"/>
          </p:nvPr>
        </p:nvSpPr>
        <p:spPr>
          <a:xfrm>
            <a:off x="1451579" y="2015732"/>
            <a:ext cx="5989855" cy="3450613"/>
          </a:xfrm>
        </p:spPr>
        <p:txBody>
          <a:bodyPr>
            <a:normAutofit/>
          </a:bodyPr>
          <a:lstStyle/>
          <a:p>
            <a:endParaRPr lang="en-US" dirty="0"/>
          </a:p>
        </p:txBody>
      </p:sp>
      <p:pic>
        <p:nvPicPr>
          <p:cNvPr id="7" name="Picture 6" descr="A screenshot of a computer screen&#10;&#10;Description automatically generated">
            <a:extLst>
              <a:ext uri="{FF2B5EF4-FFF2-40B4-BE49-F238E27FC236}">
                <a16:creationId xmlns:a16="http://schemas.microsoft.com/office/drawing/2014/main" id="{F0AE12B7-5D48-A9ED-E544-0195AA5D54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0663" y="1922904"/>
            <a:ext cx="5723100" cy="3904722"/>
          </a:xfrm>
          <a:prstGeom prst="rect">
            <a:avLst/>
          </a:prstGeom>
        </p:spPr>
      </p:pic>
      <p:pic>
        <p:nvPicPr>
          <p:cNvPr id="4" name="Content Placeholder 3" descr="A screenshot of a chat&#10;&#10;Description automatically generated">
            <a:extLst>
              <a:ext uri="{FF2B5EF4-FFF2-40B4-BE49-F238E27FC236}">
                <a16:creationId xmlns:a16="http://schemas.microsoft.com/office/drawing/2014/main" id="{600588D6-4704-B686-B4DA-16F49250A6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2840" y="2015732"/>
            <a:ext cx="3177581" cy="603740"/>
          </a:xfrm>
          <a:prstGeom prst="rect">
            <a:avLst/>
          </a:prstGeom>
        </p:spPr>
      </p:pic>
      <p:sp>
        <p:nvSpPr>
          <p:cNvPr id="5" name="TextBox 4">
            <a:extLst>
              <a:ext uri="{FF2B5EF4-FFF2-40B4-BE49-F238E27FC236}">
                <a16:creationId xmlns:a16="http://schemas.microsoft.com/office/drawing/2014/main" id="{73BEBAC2-7AF0-2085-1252-FCD9118152B7}"/>
              </a:ext>
            </a:extLst>
          </p:cNvPr>
          <p:cNvSpPr txBox="1"/>
          <p:nvPr/>
        </p:nvSpPr>
        <p:spPr>
          <a:xfrm>
            <a:off x="9514703" y="2496065"/>
            <a:ext cx="184731" cy="1077218"/>
          </a:xfrm>
          <a:prstGeom prst="rect">
            <a:avLst/>
          </a:prstGeom>
          <a:noFill/>
        </p:spPr>
        <p:txBody>
          <a:bodyPr wrap="none" rtlCol="0">
            <a:spAutoFit/>
          </a:bodyPr>
          <a:lstStyle/>
          <a:p>
            <a:pPr>
              <a:spcAft>
                <a:spcPts val="600"/>
              </a:spcAft>
            </a:pPr>
            <a:endParaRPr lang="en-US"/>
          </a:p>
          <a:p>
            <a:pPr>
              <a:spcAft>
                <a:spcPts val="600"/>
              </a:spcAft>
            </a:pPr>
            <a:endParaRPr lang="en-US"/>
          </a:p>
          <a:p>
            <a:pPr>
              <a:spcAft>
                <a:spcPts val="600"/>
              </a:spcAft>
            </a:pPr>
            <a:endParaRPr lang="en-US"/>
          </a:p>
        </p:txBody>
      </p:sp>
    </p:spTree>
    <p:extLst>
      <p:ext uri="{BB962C8B-B14F-4D97-AF65-F5344CB8AC3E}">
        <p14:creationId xmlns:p14="http://schemas.microsoft.com/office/powerpoint/2010/main" val="3930910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F4BB7-EF99-FD2F-1203-8DFF67EDC7F6}"/>
              </a:ext>
            </a:extLst>
          </p:cNvPr>
          <p:cNvSpPr>
            <a:spLocks noGrp="1"/>
          </p:cNvSpPr>
          <p:nvPr>
            <p:ph type="title"/>
          </p:nvPr>
        </p:nvSpPr>
        <p:spPr>
          <a:xfrm>
            <a:off x="1451579" y="175869"/>
            <a:ext cx="9603275" cy="1495769"/>
          </a:xfrm>
        </p:spPr>
        <p:txBody>
          <a:bodyPr>
            <a:normAutofit fontScale="90000"/>
          </a:bodyPr>
          <a:lstStyle/>
          <a:p>
            <a:pPr marL="342900" indent="-342900" algn="ctr">
              <a:lnSpc>
                <a:spcPct val="115000"/>
              </a:lnSpc>
              <a:spcAft>
                <a:spcPts val="800"/>
              </a:spcAft>
            </a:pPr>
            <a:r>
              <a:rPr lang="en-GB" sz="1800" b="1" kern="0" dirty="0">
                <a:effectLst/>
                <a:latin typeface="Calibri" panose="020F0502020204030204" pitchFamily="34" charset="0"/>
                <a:ea typeface="Times New Roman" panose="02020603050405020304" pitchFamily="18" charset="0"/>
                <a:cs typeface="Times New Roman" panose="02020603050405020304" pitchFamily="18" charset="0"/>
              </a:rPr>
              <a:t>Change Column C to display British Pound symbol</a:t>
            </a:r>
            <a:br>
              <a:rPr lang="en-GB" sz="1800" kern="100" dirty="0">
                <a:effectLst/>
                <a:latin typeface="Aptos" panose="020B0004020202020204" pitchFamily="34" charset="0"/>
                <a:ea typeface="Aptos" panose="020B0004020202020204" pitchFamily="34" charset="0"/>
                <a:cs typeface="Times New Roman" panose="02020603050405020304" pitchFamily="18" charset="0"/>
              </a:rPr>
            </a:br>
            <a:r>
              <a:rPr lang="en-GB" sz="1600" kern="0" dirty="0">
                <a:effectLst/>
                <a:latin typeface="Calibri" panose="020F0502020204030204" pitchFamily="34" charset="0"/>
                <a:ea typeface="Times New Roman" panose="02020603050405020304" pitchFamily="18" charset="0"/>
                <a:cs typeface="Times New Roman" panose="02020603050405020304" pitchFamily="18" charset="0"/>
              </a:rPr>
              <a:t>Click on the letter C at the top of the Column to select entirely, right click and select “Format Cells” from the context menu</a:t>
            </a:r>
            <a:br>
              <a:rPr lang="en-GB" sz="1600" kern="0" dirty="0">
                <a:effectLst/>
                <a:latin typeface="Calibri" panose="020F0502020204030204" pitchFamily="34" charset="0"/>
                <a:ea typeface="Times New Roman" panose="02020603050405020304" pitchFamily="18" charset="0"/>
                <a:cs typeface="Times New Roman" panose="02020603050405020304" pitchFamily="18" charset="0"/>
              </a:rPr>
            </a:br>
            <a:r>
              <a:rPr lang="en-GB" sz="1600" kern="0" dirty="0">
                <a:effectLst/>
                <a:latin typeface="Calibri" panose="020F0502020204030204" pitchFamily="34" charset="0"/>
                <a:ea typeface="Times New Roman" panose="02020603050405020304" pitchFamily="18" charset="0"/>
                <a:cs typeface="Times New Roman" panose="02020603050405020304" pitchFamily="18" charset="0"/>
              </a:rPr>
              <a:t>then</a:t>
            </a:r>
            <a:br>
              <a:rPr lang="en-GB" sz="1600" kern="100" dirty="0">
                <a:effectLst/>
                <a:latin typeface="Aptos" panose="020B0004020202020204" pitchFamily="34" charset="0"/>
                <a:ea typeface="Aptos" panose="020B0004020202020204" pitchFamily="34" charset="0"/>
                <a:cs typeface="Times New Roman" panose="02020603050405020304" pitchFamily="18" charset="0"/>
              </a:rPr>
            </a:br>
            <a:r>
              <a:rPr lang="en-GB" sz="1600" kern="100" dirty="0">
                <a:effectLst/>
                <a:latin typeface="Calibri" panose="020F0502020204030204" pitchFamily="34" charset="0"/>
                <a:ea typeface="Aptos" panose="020B0004020202020204" pitchFamily="34" charset="0"/>
                <a:cs typeface="Times New Roman" panose="02020603050405020304" pitchFamily="18" charset="0"/>
              </a:rPr>
              <a:t>in the Format Cells dialog box, go to “Number” tab, then select “Currency” clicking on the £ symbol, then OK, column C is now displayed in British Pound £</a:t>
            </a:r>
            <a:br>
              <a:rPr lang="en-GB" sz="1600" kern="100" dirty="0">
                <a:effectLst/>
                <a:latin typeface="Aptos" panose="020B0004020202020204" pitchFamily="34" charset="0"/>
                <a:ea typeface="Aptos" panose="020B0004020202020204" pitchFamily="34" charset="0"/>
                <a:cs typeface="Times New Roman" panose="02020603050405020304" pitchFamily="18" charset="0"/>
              </a:rPr>
            </a:br>
            <a:endParaRPr lang="en-US" dirty="0"/>
          </a:p>
        </p:txBody>
      </p:sp>
      <p:pic>
        <p:nvPicPr>
          <p:cNvPr id="4" name="Content Placeholder 3" descr="A screenshot of a spreadsheet&#10;&#10;Description automatically generated">
            <a:extLst>
              <a:ext uri="{FF2B5EF4-FFF2-40B4-BE49-F238E27FC236}">
                <a16:creationId xmlns:a16="http://schemas.microsoft.com/office/drawing/2014/main" id="{2A30E51A-9C1A-9E05-98D2-AC42BC37C1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8338" y="2082804"/>
            <a:ext cx="3551698" cy="3449638"/>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E7D9DD99-AEB8-71AF-BDB4-5F3412B4CA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6875" y="2260600"/>
            <a:ext cx="4381500" cy="3125788"/>
          </a:xfrm>
          <a:prstGeom prst="rect">
            <a:avLst/>
          </a:prstGeom>
        </p:spPr>
      </p:pic>
    </p:spTree>
    <p:extLst>
      <p:ext uri="{BB962C8B-B14F-4D97-AF65-F5344CB8AC3E}">
        <p14:creationId xmlns:p14="http://schemas.microsoft.com/office/powerpoint/2010/main" val="2944327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D9A643A-A18D-442D-A729-DF6C133B5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D0FC3E6-77E8-4844-B423-47C904BF0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nvGrpSpPr>
          <p:cNvPr id="16" name="Group 15">
            <a:extLst>
              <a:ext uri="{FF2B5EF4-FFF2-40B4-BE49-F238E27FC236}">
                <a16:creationId xmlns:a16="http://schemas.microsoft.com/office/drawing/2014/main" id="{6CA376F3-DB8D-48C4-ABA1-B7533050C5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2239" y="482171"/>
            <a:ext cx="4074533" cy="5149101"/>
            <a:chOff x="7463259" y="583365"/>
            <a:chExt cx="4074533" cy="5181928"/>
          </a:xfrm>
        </p:grpSpPr>
        <p:sp>
          <p:nvSpPr>
            <p:cNvPr id="17" name="Rectangle 16">
              <a:extLst>
                <a:ext uri="{FF2B5EF4-FFF2-40B4-BE49-F238E27FC236}">
                  <a16:creationId xmlns:a16="http://schemas.microsoft.com/office/drawing/2014/main" id="{9E5B5E43-1CC0-4EC2-8431-91165908BA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9" y="583365"/>
              <a:ext cx="4074533"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32C1B46-B2FD-4D30-9CBE-3793929068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8" y="915807"/>
              <a:ext cx="345028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9D519FC3-E04F-4257-9948-C67007FD5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024" y="976036"/>
            <a:ext cx="3122837" cy="4138331"/>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10;&#10;Description automatically generated">
            <a:extLst>
              <a:ext uri="{FF2B5EF4-FFF2-40B4-BE49-F238E27FC236}">
                <a16:creationId xmlns:a16="http://schemas.microsoft.com/office/drawing/2014/main" id="{87BEEF41-F3E8-2D81-2F03-F5004273BF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9526" y="1450428"/>
            <a:ext cx="2799103" cy="1182620"/>
          </a:xfrm>
          <a:prstGeom prst="rect">
            <a:avLst/>
          </a:prstGeom>
        </p:spPr>
      </p:pic>
      <p:cxnSp>
        <p:nvCxnSpPr>
          <p:cNvPr id="22" name="Straight Connector 21">
            <a:extLst>
              <a:ext uri="{FF2B5EF4-FFF2-40B4-BE49-F238E27FC236}">
                <a16:creationId xmlns:a16="http://schemas.microsoft.com/office/drawing/2014/main" id="{6D00ADDD-D6F3-415A-8D00-11D98E3E37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98775" y="1847088"/>
            <a:ext cx="554803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DA1F9FB8-6BC8-4801-D5A1-449CE6E2B742}"/>
              </a:ext>
            </a:extLst>
          </p:cNvPr>
          <p:cNvSpPr>
            <a:spLocks noGrp="1"/>
          </p:cNvSpPr>
          <p:nvPr>
            <p:ph type="title"/>
          </p:nvPr>
        </p:nvSpPr>
        <p:spPr>
          <a:xfrm>
            <a:off x="5196457" y="804519"/>
            <a:ext cx="5550357" cy="1049235"/>
          </a:xfrm>
        </p:spPr>
        <p:txBody>
          <a:bodyPr>
            <a:normAutofit/>
          </a:bodyPr>
          <a:lstStyle/>
          <a:p>
            <a:pPr marL="342900" lvl="0" indent="-342900" algn="ctr">
              <a:spcAft>
                <a:spcPts val="800"/>
              </a:spcAft>
            </a:pPr>
            <a:r>
              <a:rPr lang="en-GB" sz="1500" b="1" kern="100" dirty="0">
                <a:effectLst/>
                <a:latin typeface="Calibri" panose="020F0502020204030204" pitchFamily="34" charset="0"/>
                <a:ea typeface="Aptos" panose="020B0004020202020204" pitchFamily="34" charset="0"/>
                <a:cs typeface="Times New Roman" panose="02020603050405020304" pitchFamily="18" charset="0"/>
              </a:rPr>
              <a:t>Turn the GDP Sheet into a table</a:t>
            </a:r>
            <a:br>
              <a:rPr lang="en-GB" sz="1500" kern="100" dirty="0">
                <a:effectLst/>
                <a:latin typeface="Aptos" panose="020B0004020202020204" pitchFamily="34" charset="0"/>
                <a:ea typeface="Aptos" panose="020B0004020202020204" pitchFamily="34" charset="0"/>
                <a:cs typeface="Times New Roman" panose="02020603050405020304" pitchFamily="18" charset="0"/>
              </a:rPr>
            </a:br>
            <a:r>
              <a:rPr lang="en-GB" sz="1500" kern="100" dirty="0">
                <a:effectLst/>
                <a:latin typeface="Calibri" panose="020F0502020204030204" pitchFamily="34" charset="0"/>
                <a:ea typeface="Aptos" panose="020B0004020202020204" pitchFamily="34" charset="0"/>
                <a:cs typeface="Times New Roman" panose="02020603050405020304" pitchFamily="18" charset="0"/>
              </a:rPr>
              <a:t>Select Data range, including headers, go to “Insert” on the ribbon, click on “Table”, then OK</a:t>
            </a:r>
            <a:br>
              <a:rPr lang="en-GB" sz="1500" kern="100" dirty="0">
                <a:effectLst/>
                <a:latin typeface="Aptos" panose="020B0004020202020204" pitchFamily="34" charset="0"/>
                <a:ea typeface="Aptos" panose="020B0004020202020204" pitchFamily="34" charset="0"/>
                <a:cs typeface="Times New Roman" panose="02020603050405020304" pitchFamily="18" charset="0"/>
              </a:rPr>
            </a:br>
            <a:endParaRPr lang="en-US" sz="1500" dirty="0"/>
          </a:p>
        </p:txBody>
      </p:sp>
      <p:pic>
        <p:nvPicPr>
          <p:cNvPr id="5" name="Picture 4" descr="A screenshot of a calculator&#10;&#10;Description automatically generated">
            <a:extLst>
              <a:ext uri="{FF2B5EF4-FFF2-40B4-BE49-F238E27FC236}">
                <a16:creationId xmlns:a16="http://schemas.microsoft.com/office/drawing/2014/main" id="{8EBF3715-B186-A770-D6FD-E50220A8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9526" y="3647752"/>
            <a:ext cx="2799103" cy="818737"/>
          </a:xfrm>
          <a:prstGeom prst="rect">
            <a:avLst/>
          </a:prstGeom>
        </p:spPr>
      </p:pic>
      <p:pic>
        <p:nvPicPr>
          <p:cNvPr id="24" name="Picture 23">
            <a:extLst>
              <a:ext uri="{FF2B5EF4-FFF2-40B4-BE49-F238E27FC236}">
                <a16:creationId xmlns:a16="http://schemas.microsoft.com/office/drawing/2014/main" id="{C05B8F27-FE29-4AF0-8904-E14147A0E45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6" name="Straight Connector 25">
            <a:extLst>
              <a:ext uri="{FF2B5EF4-FFF2-40B4-BE49-F238E27FC236}">
                <a16:creationId xmlns:a16="http://schemas.microsoft.com/office/drawing/2014/main" id="{EBC476F5-4468-4786-8EA4-6CF65200AF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6" name="Content Placeholder 5" descr="A screenshot of a computer&#10;&#10;Description automatically generated">
            <a:extLst>
              <a:ext uri="{FF2B5EF4-FFF2-40B4-BE49-F238E27FC236}">
                <a16:creationId xmlns:a16="http://schemas.microsoft.com/office/drawing/2014/main" id="{FED5CEF5-0005-F738-C612-1E93B7C7A6F2}"/>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5673926" y="2016125"/>
            <a:ext cx="4595410" cy="3449638"/>
          </a:xfrm>
          <a:prstGeom prst="rect">
            <a:avLst/>
          </a:prstGeom>
        </p:spPr>
      </p:pic>
    </p:spTree>
    <p:extLst>
      <p:ext uri="{BB962C8B-B14F-4D97-AF65-F5344CB8AC3E}">
        <p14:creationId xmlns:p14="http://schemas.microsoft.com/office/powerpoint/2010/main" val="1995553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B8B30-0FBA-D3C4-2DAE-BEB9F6006713}"/>
              </a:ext>
            </a:extLst>
          </p:cNvPr>
          <p:cNvSpPr>
            <a:spLocks noGrp="1"/>
          </p:cNvSpPr>
          <p:nvPr>
            <p:ph type="title"/>
          </p:nvPr>
        </p:nvSpPr>
        <p:spPr>
          <a:xfrm>
            <a:off x="1451578" y="100184"/>
            <a:ext cx="10472692" cy="1049235"/>
          </a:xfrm>
        </p:spPr>
        <p:txBody>
          <a:bodyPr>
            <a:normAutofit fontScale="90000"/>
          </a:bodyPr>
          <a:lstStyle/>
          <a:p>
            <a:pPr marL="342900" lvl="0" indent="-342900" algn="ctr">
              <a:lnSpc>
                <a:spcPct val="115000"/>
              </a:lnSpc>
              <a:spcAft>
                <a:spcPts val="800"/>
              </a:spcAft>
            </a:pPr>
            <a:r>
              <a:rPr lang="en-GB" sz="1800" b="1" kern="100">
                <a:effectLst/>
                <a:latin typeface="Calibri" panose="020F0502020204030204" pitchFamily="34" charset="0"/>
                <a:ea typeface="Aptos" panose="020B0004020202020204" pitchFamily="34" charset="0"/>
                <a:cs typeface="Times New Roman" panose="02020603050405020304" pitchFamily="18" charset="0"/>
              </a:rPr>
              <a:t>Filter to display only the information for 2019</a:t>
            </a:r>
            <a:br>
              <a:rPr lang="en-GB" sz="1800" b="1" kern="100">
                <a:latin typeface="Aptos" panose="020B0004020202020204" pitchFamily="34" charset="0"/>
                <a:ea typeface="Aptos" panose="020B0004020202020204" pitchFamily="34" charset="0"/>
                <a:cs typeface="Times New Roman" panose="02020603050405020304" pitchFamily="18" charset="0"/>
              </a:rPr>
            </a:br>
            <a:r>
              <a:rPr lang="en-GB" sz="1800" kern="100">
                <a:effectLst/>
                <a:latin typeface="Aptos" panose="020B0004020202020204" pitchFamily="34" charset="0"/>
                <a:ea typeface="Aptos" panose="020B0004020202020204" pitchFamily="34" charset="0"/>
                <a:cs typeface="Times New Roman" panose="02020603050405020304" pitchFamily="18" charset="0"/>
              </a:rPr>
              <a:t>Click the small dropdown arrow that appears next to the “Year of Information header”</a:t>
            </a:r>
            <a:br>
              <a:rPr lang="en-GB" sz="1800" kern="100">
                <a:effectLst/>
                <a:latin typeface="Aptos" panose="020B0004020202020204" pitchFamily="34" charset="0"/>
                <a:ea typeface="Aptos" panose="020B0004020202020204" pitchFamily="34" charset="0"/>
                <a:cs typeface="Times New Roman" panose="02020603050405020304" pitchFamily="18" charset="0"/>
              </a:rPr>
            </a:br>
            <a:r>
              <a:rPr lang="en-GB" sz="1800" kern="100">
                <a:effectLst/>
                <a:latin typeface="Aptos" panose="020B0004020202020204" pitchFamily="34" charset="0"/>
                <a:ea typeface="Aptos" panose="020B0004020202020204" pitchFamily="34" charset="0"/>
                <a:cs typeface="Times New Roman" panose="02020603050405020304" pitchFamily="18" charset="0"/>
              </a:rPr>
              <a:t>A table will appear, filter by year, by unchecking “Select All” to clear all sections, then check only the box next to 2019, click OK </a:t>
            </a:r>
            <a:br>
              <a:rPr lang="en-GB" sz="1800" kern="100">
                <a:effectLst/>
                <a:latin typeface="Aptos" panose="020B0004020202020204" pitchFamily="34" charset="0"/>
                <a:ea typeface="Aptos" panose="020B0004020202020204" pitchFamily="34" charset="0"/>
                <a:cs typeface="Times New Roman" panose="02020603050405020304" pitchFamily="18" charset="0"/>
              </a:rPr>
            </a:br>
            <a:r>
              <a:rPr lang="en-GB" sz="1800" kern="100">
                <a:effectLst/>
                <a:latin typeface="Aptos" panose="020B0004020202020204" pitchFamily="34" charset="0"/>
                <a:ea typeface="Aptos" panose="020B0004020202020204" pitchFamily="34" charset="0"/>
                <a:cs typeface="Times New Roman" panose="02020603050405020304" pitchFamily="18" charset="0"/>
              </a:rPr>
              <a:t>The table will now filter out to display only Year of Information 2019</a:t>
            </a:r>
            <a:br>
              <a:rPr lang="en-GB" sz="1800" kern="100">
                <a:effectLst/>
                <a:latin typeface="Aptos" panose="020B0004020202020204" pitchFamily="34" charset="0"/>
                <a:ea typeface="Aptos" panose="020B0004020202020204" pitchFamily="34" charset="0"/>
                <a:cs typeface="Times New Roman" panose="02020603050405020304" pitchFamily="18" charset="0"/>
              </a:rPr>
            </a:br>
            <a:endParaRPr lang="en-US" dirty="0"/>
          </a:p>
        </p:txBody>
      </p:sp>
      <p:pic>
        <p:nvPicPr>
          <p:cNvPr id="4" name="Content Placeholder 3" descr="A screenshot of a computer&#10;&#10;Description automatically generated">
            <a:extLst>
              <a:ext uri="{FF2B5EF4-FFF2-40B4-BE49-F238E27FC236}">
                <a16:creationId xmlns:a16="http://schemas.microsoft.com/office/drawing/2014/main" id="{9AB5FE67-6D7A-B30B-DD14-91DE26C27D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6361" y="1916113"/>
            <a:ext cx="3835452" cy="3449638"/>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21FA8E48-482D-3F22-13EB-3FCC8D8D3E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0850" y="3003550"/>
            <a:ext cx="3670300" cy="85090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7635B9EA-9F80-6626-2FC5-9C42C8C8EE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6139" y="1916113"/>
            <a:ext cx="3619500" cy="2303463"/>
          </a:xfrm>
          <a:prstGeom prst="rect">
            <a:avLst/>
          </a:prstGeom>
        </p:spPr>
      </p:pic>
    </p:spTree>
    <p:extLst>
      <p:ext uri="{BB962C8B-B14F-4D97-AF65-F5344CB8AC3E}">
        <p14:creationId xmlns:p14="http://schemas.microsoft.com/office/powerpoint/2010/main" val="313674435"/>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1657</TotalTime>
  <Words>1348</Words>
  <Application>Microsoft Macintosh PowerPoint</Application>
  <PresentationFormat>Widescreen</PresentationFormat>
  <Paragraphs>51</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Aptos</vt:lpstr>
      <vt:lpstr>Aptos Display</vt:lpstr>
      <vt:lpstr>Arial</vt:lpstr>
      <vt:lpstr>Calibri</vt:lpstr>
      <vt:lpstr>Gill Sans MT</vt:lpstr>
      <vt:lpstr>Times New Roman</vt:lpstr>
      <vt:lpstr>Gallery</vt:lpstr>
      <vt:lpstr>Data Analysis projects</vt:lpstr>
      <vt:lpstr>Excel &amp; tableau data visualization</vt:lpstr>
      <vt:lpstr>Introduction </vt:lpstr>
      <vt:lpstr>Scenario </vt:lpstr>
      <vt:lpstr>Policies and Procedures </vt:lpstr>
      <vt:lpstr>Create a Password to protect Workbook Before I start organizing and make changes to the Workbook, I will have to protect it, for security measures.   To do this, once the Workbook is open in Excel, go to Review Tab, click on protect Workbook, a screen will appear for you to create and verify a password,  then click ok. Your Workbook will automatically be protected </vt:lpstr>
      <vt:lpstr>Change Column C to display British Pound symbol Click on the letter C at the top of the Column to select entirely, right click and select “Format Cells” from the context menu then in the Format Cells dialog box, go to “Number” tab, then select “Currency” clicking on the £ symbol, then OK, column C is now displayed in British Pound £ </vt:lpstr>
      <vt:lpstr>Turn the GDP Sheet into a table Select Data range, including headers, go to “Insert” on the ribbon, click on “Table”, then OK </vt:lpstr>
      <vt:lpstr>Filter to display only the information for 2019 Click the small dropdown arrow that appears next to the “Year of Information header” A table will appear, filter by year, by unchecking “Select All” to clear all sections, then check only the box next to 2019, click OK  The table will now filter out to display only Year of Information 2019 </vt:lpstr>
      <vt:lpstr>Create a chart displaying “Rank’, “Country”, “GDP”- per capita Select Columns A, B and C, go to “insert tab, charts group, click on the Bar chart icon. Choose Bar chart – Clustered Bar, form the dropdown menu </vt:lpstr>
      <vt:lpstr>Creative Skills to edit the chart, add X and Y axis to make it visually pleasing   The title goes at the top of the chart, to clearly convey what the data represents </vt:lpstr>
      <vt:lpstr>Create a sort for the Top 20 countries highest ranking countries   Click on the filter icon next to the Rank header, from the dropdown box, select sort by “Ascending” </vt:lpstr>
      <vt:lpstr>Create new bar chart to display top 20 countries, then move the chart to be underneath the table </vt:lpstr>
      <vt:lpstr>Colour the background by finding the add fill colour icon Highlight the back of the chart, by selecting and drag down to the limit around the chart area, then from the “Home” tab, click on “fill colour” to choose the one of your choice </vt:lpstr>
      <vt:lpstr>Create 3 macro buttons, Print the sheet, Save the file, Copy the sheet  Begin by creating a button from the developer tab, choose cell to insert button, press the record macro button and select which cell you want to “Print, Save or Copy”, once recording is done, press stop, right click the button and press assign macro   </vt:lpstr>
      <vt:lpstr>Adding Header and Footer  Go to view, select Page layout…  Once Header and Footer are added to the page, click “Normal” from the View Tab   </vt:lpstr>
      <vt:lpstr>Tableau  the dataset was used to explore correlations between economic wealth, healthcare outcomes, and technology access across countries </vt:lpstr>
      <vt:lpstr>Scatter visual visualizing the relationship between GDP per capita-per person and life expectancy at birth for various country. The trend line is displayed, indicating the correlation between GDP and life expectancy</vt:lpstr>
      <vt:lpstr>Bar visual</vt:lpstr>
      <vt:lpstr>Map visual</vt:lpstr>
      <vt:lpstr>Line visual</vt:lpstr>
      <vt:lpstr>PowerPoint Presentation</vt:lpstr>
      <vt:lpstr>Conclusion</vt:lpstr>
      <vt:lpstr>Final considerations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kerry whyte</dc:creator>
  <cp:lastModifiedBy>kerry whyte</cp:lastModifiedBy>
  <cp:revision>4</cp:revision>
  <dcterms:created xsi:type="dcterms:W3CDTF">2024-10-09T14:55:50Z</dcterms:created>
  <dcterms:modified xsi:type="dcterms:W3CDTF">2024-10-11T12:33:10Z</dcterms:modified>
</cp:coreProperties>
</file>